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68" r:id="rId6"/>
    <p:sldMasterId id="2147483780" r:id="rId7"/>
  </p:sldMasterIdLst>
  <p:notesMasterIdLst>
    <p:notesMasterId r:id="rId28"/>
  </p:notesMasterIdLst>
  <p:sldIdLst>
    <p:sldId id="256" r:id="rId8"/>
    <p:sldId id="257" r:id="rId9"/>
    <p:sldId id="258" r:id="rId10"/>
    <p:sldId id="259" r:id="rId11"/>
    <p:sldId id="260" r:id="rId12"/>
    <p:sldId id="262" r:id="rId13"/>
    <p:sldId id="261" r:id="rId14"/>
    <p:sldId id="263" r:id="rId15"/>
    <p:sldId id="280" r:id="rId16"/>
    <p:sldId id="264" r:id="rId17"/>
    <p:sldId id="279" r:id="rId18"/>
    <p:sldId id="270" r:id="rId19"/>
    <p:sldId id="271" r:id="rId20"/>
    <p:sldId id="272" r:id="rId21"/>
    <p:sldId id="273" r:id="rId22"/>
    <p:sldId id="274" r:id="rId23"/>
    <p:sldId id="275" r:id="rId24"/>
    <p:sldId id="276" r:id="rId25"/>
    <p:sldId id="277"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9" autoAdjust="0"/>
    <p:restoredTop sz="86323" autoAdjust="0"/>
  </p:normalViewPr>
  <p:slideViewPr>
    <p:cSldViewPr>
      <p:cViewPr varScale="1">
        <p:scale>
          <a:sx n="63" d="100"/>
          <a:sy n="63" d="100"/>
        </p:scale>
        <p:origin x="-82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B725F2-2379-4C69-92A4-E7255FEEB860}" type="datetimeFigureOut">
              <a:rPr lang="en-US" smtClean="0"/>
              <a:t>1/30/2013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B0308F-3915-476C-B6A6-59DF52690385}" type="slidenum">
              <a:rPr lang="en-US" smtClean="0"/>
              <a:t>‹#›</a:t>
            </a:fld>
            <a:endParaRPr lang="en-US"/>
          </a:p>
        </p:txBody>
      </p:sp>
    </p:spTree>
    <p:extLst>
      <p:ext uri="{BB962C8B-B14F-4D97-AF65-F5344CB8AC3E}">
        <p14:creationId xmlns:p14="http://schemas.microsoft.com/office/powerpoint/2010/main" val="3914760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B5B7A84E-5FE6-4DAF-9ECB-5B0D4F989141}" type="slidenum">
              <a:rPr lang="en-US" sz="1200">
                <a:solidFill>
                  <a:prstClr val="black"/>
                </a:solidFill>
              </a:rPr>
              <a:pPr eaLnBrk="1" hangingPunct="1"/>
              <a:t>13</a:t>
            </a:fld>
            <a:endParaRPr lang="en-US" sz="1200">
              <a:solidFill>
                <a:prstClr val="black"/>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7E71EFDF-87E4-47E9-B7D3-9BF982711F08}" type="slidenum">
              <a:rPr lang="en-US" sz="1200">
                <a:solidFill>
                  <a:prstClr val="black"/>
                </a:solidFill>
              </a:rPr>
              <a:pPr eaLnBrk="1" hangingPunct="1"/>
              <a:t>15</a:t>
            </a:fld>
            <a:endParaRPr lang="en-US" sz="1200">
              <a:solidFill>
                <a:prstClr val="black"/>
              </a:solidFill>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92078D4A-DC68-48F3-AC82-597CCCD6C8B0}" type="slidenum">
              <a:rPr lang="en-US" sz="1200">
                <a:solidFill>
                  <a:prstClr val="black"/>
                </a:solidFill>
              </a:rPr>
              <a:pPr eaLnBrk="1" hangingPunct="1"/>
              <a:t>16</a:t>
            </a:fld>
            <a:endParaRPr lang="en-US" sz="1200">
              <a:solidFill>
                <a:prstClr val="black"/>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90177B07-FEAA-479B-BC43-99F228F8DB8C}" type="slidenum">
              <a:rPr lang="en-US" sz="1200">
                <a:solidFill>
                  <a:prstClr val="black"/>
                </a:solidFill>
              </a:rPr>
              <a:pPr eaLnBrk="1" hangingPunct="1"/>
              <a:t>17</a:t>
            </a:fld>
            <a:endParaRPr lang="en-US" sz="1200">
              <a:solidFill>
                <a:prstClr val="black"/>
              </a:solidFill>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FD82E5-00FA-43D3-9786-0A0E93A146A0}"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3819156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82E5-00FA-43D3-9786-0A0E93A146A0}"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1596618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82E5-00FA-43D3-9786-0A0E93A146A0}"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3058339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1524000"/>
            <a:ext cx="7239000" cy="1143000"/>
          </a:xfrm>
        </p:spPr>
        <p:txBody>
          <a:bodyPr/>
          <a:lstStyle>
            <a:lvl1pPr>
              <a:defRPr/>
            </a:lvl1pPr>
          </a:lstStyle>
          <a:p>
            <a:r>
              <a:rPr lang="en-US"/>
              <a:t>Click to edit Master title style</a:t>
            </a:r>
          </a:p>
        </p:txBody>
      </p:sp>
      <p:sp>
        <p:nvSpPr>
          <p:cNvPr id="4099" name="Rectangle 3"/>
          <p:cNvSpPr>
            <a:spLocks noGrp="1" noChangeArrowheads="1"/>
          </p:cNvSpPr>
          <p:nvPr>
            <p:ph type="subTitle" idx="1"/>
          </p:nvPr>
        </p:nvSpPr>
        <p:spPr>
          <a:xfrm>
            <a:off x="914400" y="35814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0ACAA-64E4-4F5B-B6E4-66B63E0A3CF4}"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461559614"/>
      </p:ext>
    </p:extLst>
  </p:cSld>
  <p:clrMapOvr>
    <a:masterClrMapping/>
  </p:clrMapOvr>
  <p:transition spd="slow">
    <p:blinds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95C938-0F84-4240-8862-548606B92BCE}"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3471347265"/>
      </p:ext>
    </p:extLst>
  </p:cSld>
  <p:clrMapOvr>
    <a:masterClrMapping/>
  </p:clrMapOvr>
  <p:transition spd="slow">
    <p:blinds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6F3E0B0-A420-4642-ADF8-8E99765799C1}"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359040968"/>
      </p:ext>
    </p:extLst>
  </p:cSld>
  <p:clrMapOvr>
    <a:masterClrMapping/>
  </p:clrMapOvr>
  <p:transition spd="slow">
    <p:blinds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EF870E3-F1B1-4A69-BEC6-9A1669472485}"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1794613714"/>
      </p:ext>
    </p:extLst>
  </p:cSld>
  <p:clrMapOvr>
    <a:masterClrMapping/>
  </p:clrMapOvr>
  <p:transition spd="slow">
    <p:blinds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BA90A68-9536-4160-A850-00F0EF4898EE}"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4095745511"/>
      </p:ext>
    </p:extLst>
  </p:cSld>
  <p:clrMapOvr>
    <a:masterClrMapping/>
  </p:clrMapOvr>
  <p:transition spd="slow">
    <p:blinds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FE7AA44-58EB-4E16-B597-72AD286357A3}"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1945200632"/>
      </p:ext>
    </p:extLst>
  </p:cSld>
  <p:clrMapOvr>
    <a:masterClrMapping/>
  </p:clrMapOvr>
  <p:transition spd="slow">
    <p:blinds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C82DF02-9215-4363-94E3-E7995AC49941}"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3231269209"/>
      </p:ext>
    </p:extLst>
  </p:cSld>
  <p:clrMapOvr>
    <a:masterClrMapping/>
  </p:clrMapOvr>
  <p:transition spd="slow">
    <p:blinds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7502A49-EAAE-417B-B759-CCF0DF0E5FFF}"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3004046828"/>
      </p:ext>
    </p:extLst>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82E5-00FA-43D3-9786-0A0E93A146A0}"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35008977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B55FBC4-577F-473C-977A-4C6A766AD7FB}"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2052325771"/>
      </p:ext>
    </p:extLst>
  </p:cSld>
  <p:clrMapOvr>
    <a:masterClrMapping/>
  </p:clrMapOvr>
  <p:transition spd="slow">
    <p:blinds dir="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B217195-EE2C-4A99-8BF0-0A6B8F2E7CF9}"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916339313"/>
      </p:ext>
    </p:extLst>
  </p:cSld>
  <p:clrMapOvr>
    <a:masterClrMapping/>
  </p:clrMapOvr>
  <p:transition spd="slow">
    <p:blinds dir="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463634"/>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463634"/>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F63E69-86D6-4806-B93E-9033B0BEE221}" type="slidenum">
              <a:rPr lang="en-US">
                <a:solidFill>
                  <a:srgbClr val="463634"/>
                </a:solidFill>
              </a:rPr>
              <a:pPr>
                <a:defRPr/>
              </a:pPr>
              <a:t>‹#›</a:t>
            </a:fld>
            <a:endParaRPr lang="en-US">
              <a:solidFill>
                <a:srgbClr val="463634"/>
              </a:solidFill>
            </a:endParaRPr>
          </a:p>
        </p:txBody>
      </p:sp>
    </p:spTree>
    <p:extLst>
      <p:ext uri="{BB962C8B-B14F-4D97-AF65-F5344CB8AC3E}">
        <p14:creationId xmlns:p14="http://schemas.microsoft.com/office/powerpoint/2010/main" val="3631459448"/>
      </p:ext>
    </p:extLst>
  </p:cSld>
  <p:clrMapOvr>
    <a:masterClrMapping/>
  </p:clrMapOvr>
  <p:transition spd="slow">
    <p:blinds dir="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8FC2721-CF28-4255-9D47-F2BDEB0DA21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738757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A6B2BB6-3676-4D60-98DA-2298FFF001D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818416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A4EFA34-0013-45FD-9525-A34C49A0E4F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714969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9F04B91-85E1-4BAB-95E5-3F6EE3B2D9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979835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7D79F173-2B8D-4F28-8F6A-BB8BB58677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11012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B35534F9-77D4-4E24-AE8F-F17BAB15B43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73761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D822C886-3A70-4078-A217-5E864C64BDC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5630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FD82E5-00FA-43D3-9786-0A0E93A146A0}" type="datetimeFigureOut">
              <a:rPr lang="en-US" smtClean="0"/>
              <a:t>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20695257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1B52B1A-B9C3-4963-9547-F6263219361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443810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6F95B0-C616-46F9-875C-43430B0128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025943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C5D06CE-8877-4835-BA49-2E0A26E6415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39093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61F3438-E9F4-4494-BB58-E486047E990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272305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3AD1C10-95E4-4424-848C-9401151649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7904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FD0BAFF-2732-4FED-A01C-D2FF8170AC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402566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E8E1E83-60CF-4C49-B160-DDFEDFE9AF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303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BC9E314-3712-49DF-BD04-D141D910D1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519884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FABF7E9-0B07-47C8-9DB5-5C3CD4644EB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387830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1053A19-271A-4928-BA70-35829861A3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0587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FD82E5-00FA-43D3-9786-0A0E93A146A0}"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13374556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EAA1BF4-9724-449C-9B1E-9E72AAB5C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653026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3C85C1-1CE3-4DB8-BF51-F3EB2A3F3B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974735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8734B9-6339-4BC1-9927-922D00346C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527482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7525B9-A994-4A14-958F-FE8EAAB5C0D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25881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628F63F-77E8-4F0A-9771-70DD03AAF5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0243784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8EA5872-DF00-493E-8EB6-D338612D0D7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9038371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4DE813F-AC7B-482F-9A8F-FBA22DF1EB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521375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44510D-9F9D-4FA1-BC62-F859E9841C8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599000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27D107-AB48-4DDC-9E59-E399E08B9F3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840122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205FB23-59F2-4048-95F3-E007781439C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6014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FD82E5-00FA-43D3-9786-0A0E93A146A0}" type="datetimeFigureOut">
              <a:rPr lang="en-US" smtClean="0"/>
              <a:t>1/30/2013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135565238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00E030C-5C65-4C27-B911-434EDBA3E0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3711181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2CFF816-DB35-4F99-B844-817530C7A1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41573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5FE0281-2EC5-4A42-8CBC-72046D567C4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906501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67A380-922D-4076-9707-7EECC3FDB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419530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A05A56-63D5-45CC-AA68-B942889D26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5932670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87E163-B22C-4B8F-B3B1-7526A94D178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1638283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047072-1C5A-4D5E-B04E-FE6FB2BF24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173154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3ACBF6-5922-4EC6-AAAE-B93DEA94B2A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173131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95EC33-F87B-4AD3-9746-F9B803CE78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1854213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45EAB0F-72AF-4E69-B49C-3F264E58CFC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73985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FD82E5-00FA-43D3-9786-0A0E93A146A0}" type="datetimeFigureOut">
              <a:rPr lang="en-US" smtClean="0"/>
              <a:t>1/30/2013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197470220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4349A54-7BCB-4DE5-98E8-DA5356E8F33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7574093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8DF2255-8437-4FF8-8EF4-BA88AF4AB7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657653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4192CA7-B653-467D-A1C6-EA41C2087E6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960765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E051426-88F7-453C-B0B0-14D78EA61B0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6073695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55EA398-084A-4682-9A20-ECF09C9C04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4964592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96F9DA1-6CCF-4587-9EB0-F1815B56C53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82264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4DBE73-AF6A-4B98-90FD-BF122543ECA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6793825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013CBF-7617-4684-8505-731E95C695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9688759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F171F4-B764-4957-A503-8481FDC4A9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1085226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232129-7233-4D92-A99F-E44E1CF2F37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414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D82E5-00FA-43D3-9786-0A0E93A146A0}" type="datetimeFigureOut">
              <a:rPr lang="en-US" smtClean="0"/>
              <a:t>1/30/2013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300163074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74F51AA-42E4-4912-B608-AB28368DFA0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434376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B1BBE80-5D3A-4B2A-883C-72CAB230DB3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102926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B9D246C-96FC-45A0-8CF0-2ED5A4FD5E3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09780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AC0B306-6C51-4F0E-B3CE-8F5D9096BA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2344238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F244F28-32D4-4057-905C-9760802D470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5003840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DE80C9B-8DFF-4489-BE4D-F20B0EE1E6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323681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B071DC-7302-43FC-949F-26D82093CE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7751554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34C181-2B7B-49B2-85E1-18ABB399BD8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51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D82E5-00FA-43D3-9786-0A0E93A146A0}"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138192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D82E5-00FA-43D3-9786-0A0E93A146A0}" type="datetimeFigureOut">
              <a:rPr lang="en-US" smtClean="0"/>
              <a:t>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C599A-C9B9-478C-9C38-AF11605AF443}" type="slidenum">
              <a:rPr lang="en-US" smtClean="0"/>
              <a:t>‹#›</a:t>
            </a:fld>
            <a:endParaRPr lang="en-US"/>
          </a:p>
        </p:txBody>
      </p:sp>
    </p:spTree>
    <p:extLst>
      <p:ext uri="{BB962C8B-B14F-4D97-AF65-F5344CB8AC3E}">
        <p14:creationId xmlns:p14="http://schemas.microsoft.com/office/powerpoint/2010/main" val="3574850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D82E5-00FA-43D3-9786-0A0E93A146A0}" type="datetimeFigureOut">
              <a:rPr lang="en-US" smtClean="0"/>
              <a:t>1/30/2013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C599A-C9B9-478C-9C38-AF11605AF443}" type="slidenum">
              <a:rPr lang="en-US" smtClean="0"/>
              <a:t>‹#›</a:t>
            </a:fld>
            <a:endParaRPr lang="en-US"/>
          </a:p>
        </p:txBody>
      </p:sp>
    </p:spTree>
    <p:extLst>
      <p:ext uri="{BB962C8B-B14F-4D97-AF65-F5344CB8AC3E}">
        <p14:creationId xmlns:p14="http://schemas.microsoft.com/office/powerpoint/2010/main" val="1944428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fontAlgn="base">
              <a:spcBef>
                <a:spcPct val="0"/>
              </a:spcBef>
              <a:spcAft>
                <a:spcPct val="0"/>
              </a:spcAft>
              <a:defRPr/>
            </a:pPr>
            <a:endParaRPr lang="en-US">
              <a:solidFill>
                <a:srgbClr val="463634"/>
              </a:solidFill>
            </a:endParaRPr>
          </a:p>
        </p:txBody>
      </p:sp>
      <p:sp>
        <p:nvSpPr>
          <p:cNvPr id="307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fontAlgn="base">
              <a:spcBef>
                <a:spcPct val="0"/>
              </a:spcBef>
              <a:spcAft>
                <a:spcPct val="0"/>
              </a:spcAft>
              <a:defRPr/>
            </a:pPr>
            <a:endParaRPr lang="en-US">
              <a:solidFill>
                <a:srgbClr val="463634"/>
              </a:solidFill>
            </a:endParaRPr>
          </a:p>
        </p:txBody>
      </p:sp>
      <p:sp>
        <p:nvSpPr>
          <p:cNvPr id="3078"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fontAlgn="base">
              <a:spcBef>
                <a:spcPct val="0"/>
              </a:spcBef>
              <a:spcAft>
                <a:spcPct val="0"/>
              </a:spcAft>
              <a:defRPr/>
            </a:pPr>
            <a:fld id="{8EFA1C90-9427-4FEB-BB9B-4AA4BD824054}" type="slidenum">
              <a:rPr lang="en-US">
                <a:solidFill>
                  <a:srgbClr val="463634"/>
                </a:solidFill>
              </a:rPr>
              <a:pPr fontAlgn="base">
                <a:spcBef>
                  <a:spcPct val="0"/>
                </a:spcBef>
                <a:spcAft>
                  <a:spcPct val="0"/>
                </a:spcAft>
                <a:defRPr/>
              </a:pPr>
              <a:t>‹#›</a:t>
            </a:fld>
            <a:endParaRPr lang="en-US">
              <a:solidFill>
                <a:srgbClr val="463634"/>
              </a:solidFill>
            </a:endParaRPr>
          </a:p>
        </p:txBody>
      </p:sp>
    </p:spTree>
    <p:extLst>
      <p:ext uri="{BB962C8B-B14F-4D97-AF65-F5344CB8AC3E}">
        <p14:creationId xmlns:p14="http://schemas.microsoft.com/office/powerpoint/2010/main" val="12827437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blinds dir="vert"/>
  </p:transition>
  <p:txStyles>
    <p:titleStyle>
      <a:lvl1pPr algn="ctr" rtl="0" eaLnBrk="0" fontAlgn="base" hangingPunct="0">
        <a:spcBef>
          <a:spcPct val="0"/>
        </a:spcBef>
        <a:spcAft>
          <a:spcPct val="0"/>
        </a:spcAft>
        <a:defRPr sz="4400" i="1">
          <a:solidFill>
            <a:schemeClr val="tx2"/>
          </a:solidFill>
          <a:latin typeface="+mj-lt"/>
          <a:ea typeface="+mj-ea"/>
          <a:cs typeface="+mj-cs"/>
        </a:defRPr>
      </a:lvl1pPr>
      <a:lvl2pPr algn="ctr" rtl="0" eaLnBrk="0" fontAlgn="base" hangingPunct="0">
        <a:spcBef>
          <a:spcPct val="0"/>
        </a:spcBef>
        <a:spcAft>
          <a:spcPct val="0"/>
        </a:spcAft>
        <a:defRPr sz="4400" i="1">
          <a:solidFill>
            <a:schemeClr val="tx2"/>
          </a:solidFill>
          <a:latin typeface="Times New Roman" pitchFamily="18" charset="0"/>
        </a:defRPr>
      </a:lvl2pPr>
      <a:lvl3pPr algn="ctr" rtl="0" eaLnBrk="0" fontAlgn="base" hangingPunct="0">
        <a:spcBef>
          <a:spcPct val="0"/>
        </a:spcBef>
        <a:spcAft>
          <a:spcPct val="0"/>
        </a:spcAft>
        <a:defRPr sz="4400" i="1">
          <a:solidFill>
            <a:schemeClr val="tx2"/>
          </a:solidFill>
          <a:latin typeface="Times New Roman" pitchFamily="18" charset="0"/>
        </a:defRPr>
      </a:lvl3pPr>
      <a:lvl4pPr algn="ctr" rtl="0" eaLnBrk="0" fontAlgn="base" hangingPunct="0">
        <a:spcBef>
          <a:spcPct val="0"/>
        </a:spcBef>
        <a:spcAft>
          <a:spcPct val="0"/>
        </a:spcAft>
        <a:defRPr sz="4400" i="1">
          <a:solidFill>
            <a:schemeClr val="tx2"/>
          </a:solidFill>
          <a:latin typeface="Times New Roman" pitchFamily="18" charset="0"/>
        </a:defRPr>
      </a:lvl4pPr>
      <a:lvl5pPr algn="ctr" rtl="0" eaLnBrk="0" fontAlgn="base" hangingPunct="0">
        <a:spcBef>
          <a:spcPct val="0"/>
        </a:spcBef>
        <a:spcAft>
          <a:spcPct val="0"/>
        </a:spcAft>
        <a:defRPr sz="4400" i="1">
          <a:solidFill>
            <a:schemeClr val="tx2"/>
          </a:solidFill>
          <a:latin typeface="Times New Roman" pitchFamily="18" charset="0"/>
        </a:defRPr>
      </a:lvl5pPr>
      <a:lvl6pPr marL="457200" algn="ctr" rtl="0" fontAlgn="base">
        <a:spcBef>
          <a:spcPct val="0"/>
        </a:spcBef>
        <a:spcAft>
          <a:spcPct val="0"/>
        </a:spcAft>
        <a:defRPr sz="4400" i="1">
          <a:solidFill>
            <a:schemeClr val="tx2"/>
          </a:solidFill>
          <a:latin typeface="Times New Roman" pitchFamily="18" charset="0"/>
        </a:defRPr>
      </a:lvl6pPr>
      <a:lvl7pPr marL="914400" algn="ctr" rtl="0" fontAlgn="base">
        <a:spcBef>
          <a:spcPct val="0"/>
        </a:spcBef>
        <a:spcAft>
          <a:spcPct val="0"/>
        </a:spcAft>
        <a:defRPr sz="4400" i="1">
          <a:solidFill>
            <a:schemeClr val="tx2"/>
          </a:solidFill>
          <a:latin typeface="Times New Roman" pitchFamily="18" charset="0"/>
        </a:defRPr>
      </a:lvl7pPr>
      <a:lvl8pPr marL="1371600" algn="ctr" rtl="0" fontAlgn="base">
        <a:spcBef>
          <a:spcPct val="0"/>
        </a:spcBef>
        <a:spcAft>
          <a:spcPct val="0"/>
        </a:spcAft>
        <a:defRPr sz="4400" i="1">
          <a:solidFill>
            <a:schemeClr val="tx2"/>
          </a:solidFill>
          <a:latin typeface="Times New Roman" pitchFamily="18" charset="0"/>
        </a:defRPr>
      </a:lvl8pPr>
      <a:lvl9pPr marL="1828800" algn="ctr"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65000"/>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SzPct val="65000"/>
        <a:buChar char="•"/>
        <a:defRPr sz="2000">
          <a:solidFill>
            <a:schemeClr val="tx1"/>
          </a:solidFill>
          <a:latin typeface="+mn-lt"/>
        </a:defRPr>
      </a:lvl5pPr>
      <a:lvl6pPr marL="2514600" indent="-228600" algn="l" rtl="0" fontAlgn="base">
        <a:spcBef>
          <a:spcPct val="20000"/>
        </a:spcBef>
        <a:spcAft>
          <a:spcPct val="0"/>
        </a:spcAft>
        <a:buSzPct val="65000"/>
        <a:buChar char="•"/>
        <a:defRPr sz="2000">
          <a:solidFill>
            <a:schemeClr val="tx1"/>
          </a:solidFill>
          <a:latin typeface="+mn-lt"/>
        </a:defRPr>
      </a:lvl6pPr>
      <a:lvl7pPr marL="2971800" indent="-228600" algn="l" rtl="0" fontAlgn="base">
        <a:spcBef>
          <a:spcPct val="20000"/>
        </a:spcBef>
        <a:spcAft>
          <a:spcPct val="0"/>
        </a:spcAft>
        <a:buSzPct val="65000"/>
        <a:buChar char="•"/>
        <a:defRPr sz="2000">
          <a:solidFill>
            <a:schemeClr val="tx1"/>
          </a:solidFill>
          <a:latin typeface="+mn-lt"/>
        </a:defRPr>
      </a:lvl7pPr>
      <a:lvl8pPr marL="3429000" indent="-228600" algn="l" rtl="0" fontAlgn="base">
        <a:spcBef>
          <a:spcPct val="20000"/>
        </a:spcBef>
        <a:spcAft>
          <a:spcPct val="0"/>
        </a:spcAft>
        <a:buSzPct val="65000"/>
        <a:buChar char="•"/>
        <a:defRPr sz="2000">
          <a:solidFill>
            <a:schemeClr val="tx1"/>
          </a:solidFill>
          <a:latin typeface="+mn-lt"/>
        </a:defRPr>
      </a:lvl8pPr>
      <a:lvl9pPr marL="3886200" indent="-228600" algn="l" rtl="0" fontAlgn="base">
        <a:spcBef>
          <a:spcPct val="20000"/>
        </a:spcBef>
        <a:spcAft>
          <a:spcPct val="0"/>
        </a:spcAft>
        <a:buSzPct val="6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9D478F9E-2294-4CC4-87A9-C4F5BE13412B}"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3582795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28DCFA4-B80F-439C-8A3D-D2B948E1BBB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795813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0B0121DA-C3A3-44AC-A7EF-59ECF1720C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14879043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CD360FA4-F105-48E3-AEE8-2EEEEAA0E13F}"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34308558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charset="0"/>
              </a:defRPr>
            </a:lvl1pPr>
          </a:lstStyle>
          <a:p>
            <a:pPr fontAlgn="base">
              <a:spcBef>
                <a:spcPct val="0"/>
              </a:spcBef>
              <a:spcAft>
                <a:spcPct val="0"/>
              </a:spcAft>
              <a:defRPr/>
            </a:pPr>
            <a:fld id="{F145A974-90E0-4189-8424-33AE28F4853B}"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067745727"/>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1.xml"/></Relationships>
</file>

<file path=ppt/slides/_rels/slide11.xml.rels><?xml version="1.0" encoding="UTF-8" standalone="yes"?>
<Relationships xmlns="http://schemas.openxmlformats.org/package/2006/relationships"><Relationship Id="rId3" Type="http://schemas.openxmlformats.org/officeDocument/2006/relationships/hyperlink" Target="http://www.bbc.co.uk/history/worldwars/wwone/launch_vt_wwone_trench.shtml" TargetMode="External"/><Relationship Id="rId2" Type="http://schemas.openxmlformats.org/officeDocument/2006/relationships/hyperlink" Target="http://www.bbc.co.uk/history/worldwars/wwone/launch_ani_western_front.shtml" TargetMode="External"/><Relationship Id="rId1" Type="http://schemas.openxmlformats.org/officeDocument/2006/relationships/slideLayout" Target="../slideLayouts/slideLayout7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61.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6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61.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1.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4" name="Rectangle 3"/>
          <p:cNvSpPr/>
          <p:nvPr/>
        </p:nvSpPr>
        <p:spPr>
          <a:xfrm>
            <a:off x="381000" y="304800"/>
            <a:ext cx="8458200" cy="2677656"/>
          </a:xfrm>
          <a:prstGeom prst="rect">
            <a:avLst/>
          </a:prstGeom>
        </p:spPr>
        <p:txBody>
          <a:bodyPr wrap="square">
            <a:spAutoFit/>
          </a:bodyPr>
          <a:lstStyle/>
          <a:p>
            <a:r>
              <a:rPr lang="en-US" sz="2800" dirty="0" smtClean="0">
                <a:effectLst/>
                <a:latin typeface="Arial"/>
                <a:ea typeface="Times New Roman"/>
              </a:rPr>
              <a:t>ENDURING UNDERSTANDING:  European competition and rivalry led to World War I.  The U.S. attempted to remain neutral but was eventually drawn into the war.  Cultural, political, and economic interests led the U.S. to enter the war on the side of the Allies. </a:t>
            </a:r>
            <a:endParaRPr lang="en-US" sz="2800" dirty="0">
              <a:effectLst/>
              <a:latin typeface="Times New Roman"/>
              <a:ea typeface="Times New Roman"/>
            </a:endParaRPr>
          </a:p>
        </p:txBody>
      </p:sp>
    </p:spTree>
    <p:extLst>
      <p:ext uri="{BB962C8B-B14F-4D97-AF65-F5344CB8AC3E}">
        <p14:creationId xmlns:p14="http://schemas.microsoft.com/office/powerpoint/2010/main" val="2576206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http://www.fsmitha.com/m2-image/map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9144000" cy="7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4876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609600"/>
            <a:ext cx="7772400" cy="609600"/>
          </a:xfrm>
        </p:spPr>
        <p:txBody>
          <a:bodyPr/>
          <a:lstStyle/>
          <a:p>
            <a:pPr eaLnBrk="1" hangingPunct="1"/>
            <a:r>
              <a:rPr lang="en-US" dirty="0" smtClean="0">
                <a:hlinkClick r:id="rId2"/>
              </a:rPr>
              <a:t>“A Bloody Stalemate”</a:t>
            </a:r>
            <a:endParaRPr lang="en-US" dirty="0" smtClean="0"/>
          </a:p>
        </p:txBody>
      </p:sp>
      <p:sp>
        <p:nvSpPr>
          <p:cNvPr id="2051" name="Text Box 3"/>
          <p:cNvSpPr txBox="1">
            <a:spLocks noChangeArrowheads="1"/>
          </p:cNvSpPr>
          <p:nvPr/>
        </p:nvSpPr>
        <p:spPr bwMode="auto">
          <a:xfrm>
            <a:off x="533400" y="1600200"/>
            <a:ext cx="83058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sz="2800">
                <a:solidFill>
                  <a:srgbClr val="000000"/>
                </a:solidFill>
                <a:latin typeface="Tahoma" pitchFamily="34" charset="0"/>
              </a:rPr>
              <a:t>“We must dig in.  It is the only way of keeping out of sight and cutting our losses.”</a:t>
            </a:r>
          </a:p>
          <a:p>
            <a:pPr eaLnBrk="1" fontAlgn="base" hangingPunct="1">
              <a:spcBef>
                <a:spcPct val="50000"/>
              </a:spcBef>
              <a:spcAft>
                <a:spcPct val="0"/>
              </a:spcAft>
            </a:pPr>
            <a:r>
              <a:rPr lang="en-US" sz="2800">
                <a:solidFill>
                  <a:srgbClr val="000000"/>
                </a:solidFill>
                <a:latin typeface="Tahoma" pitchFamily="34" charset="0"/>
              </a:rPr>
              <a:t>				-Ferdinand Foch</a:t>
            </a:r>
          </a:p>
        </p:txBody>
      </p:sp>
      <p:sp>
        <p:nvSpPr>
          <p:cNvPr id="2052" name="Text Box 4"/>
          <p:cNvSpPr txBox="1">
            <a:spLocks noChangeArrowheads="1"/>
          </p:cNvSpPr>
          <p:nvPr/>
        </p:nvSpPr>
        <p:spPr bwMode="auto">
          <a:xfrm>
            <a:off x="304800" y="3733800"/>
            <a:ext cx="8458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eaLnBrk="1" fontAlgn="base" hangingPunct="1">
              <a:spcBef>
                <a:spcPct val="50000"/>
              </a:spcBef>
              <a:spcAft>
                <a:spcPct val="0"/>
              </a:spcAft>
            </a:pPr>
            <a:r>
              <a:rPr lang="en-US" sz="2800">
                <a:solidFill>
                  <a:srgbClr val="000000"/>
                </a:solidFill>
                <a:latin typeface="Tahoma" pitchFamily="34" charset="0"/>
                <a:hlinkClick r:id="rId3"/>
              </a:rPr>
              <a:t>Trench Warfare </a:t>
            </a:r>
            <a:r>
              <a:rPr lang="en-US" sz="2800">
                <a:solidFill>
                  <a:srgbClr val="000000"/>
                </a:solidFill>
                <a:latin typeface="Tahoma" pitchFamily="34" charset="0"/>
              </a:rPr>
              <a:t>defines World War I.</a:t>
            </a:r>
          </a:p>
        </p:txBody>
      </p:sp>
    </p:spTree>
    <p:extLst>
      <p:ext uri="{BB962C8B-B14F-4D97-AF65-F5344CB8AC3E}">
        <p14:creationId xmlns:p14="http://schemas.microsoft.com/office/powerpoint/2010/main" val="1461775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0-#ppt_w/2"/>
                                          </p:val>
                                        </p:tav>
                                        <p:tav tm="100000">
                                          <p:val>
                                            <p:strVal val="#ppt_x"/>
                                          </p:val>
                                        </p:tav>
                                      </p:tavLst>
                                    </p:anim>
                                    <p:anim calcmode="lin" valueType="num">
                                      <p:cBhvr additive="base">
                                        <p:cTn id="8"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1"/>
                                        </p:tgtEl>
                                        <p:attrNameLst>
                                          <p:attrName>style.visibility</p:attrName>
                                        </p:attrNameLst>
                                      </p:cBhvr>
                                      <p:to>
                                        <p:strVal val="visible"/>
                                      </p:to>
                                    </p:set>
                                    <p:anim calcmode="lin" valueType="num">
                                      <p:cBhvr additive="base">
                                        <p:cTn id="13" dur="500" fill="hold"/>
                                        <p:tgtEl>
                                          <p:spTgt spid="2051"/>
                                        </p:tgtEl>
                                        <p:attrNameLst>
                                          <p:attrName>ppt_x</p:attrName>
                                        </p:attrNameLst>
                                      </p:cBhvr>
                                      <p:tavLst>
                                        <p:tav tm="0">
                                          <p:val>
                                            <p:strVal val="0-#ppt_w/2"/>
                                          </p:val>
                                        </p:tav>
                                        <p:tav tm="100000">
                                          <p:val>
                                            <p:strVal val="#ppt_x"/>
                                          </p:val>
                                        </p:tav>
                                      </p:tavLst>
                                    </p:anim>
                                    <p:anim calcmode="lin" valueType="num">
                                      <p:cBhvr additive="base">
                                        <p:cTn id="14" dur="500" fill="hold"/>
                                        <p:tgtEl>
                                          <p:spTgt spid="20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52"/>
                                        </p:tgtEl>
                                        <p:attrNameLst>
                                          <p:attrName>style.visibility</p:attrName>
                                        </p:attrNameLst>
                                      </p:cBhvr>
                                      <p:to>
                                        <p:strVal val="visible"/>
                                      </p:to>
                                    </p:set>
                                    <p:anim calcmode="lin" valueType="num">
                                      <p:cBhvr additive="base">
                                        <p:cTn id="19" dur="500" fill="hold"/>
                                        <p:tgtEl>
                                          <p:spTgt spid="2052"/>
                                        </p:tgtEl>
                                        <p:attrNameLst>
                                          <p:attrName>ppt_x</p:attrName>
                                        </p:attrNameLst>
                                      </p:cBhvr>
                                      <p:tavLst>
                                        <p:tav tm="0">
                                          <p:val>
                                            <p:strVal val="0-#ppt_w/2"/>
                                          </p:val>
                                        </p:tav>
                                        <p:tav tm="100000">
                                          <p:val>
                                            <p:strVal val="#ppt_x"/>
                                          </p:val>
                                        </p:tav>
                                      </p:tavLst>
                                    </p:anim>
                                    <p:anim calcmode="lin" valueType="num">
                                      <p:cBhvr additive="base">
                                        <p:cTn id="20" dur="500" fill="hold"/>
                                        <p:tgtEl>
                                          <p:spTgt spid="20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autoUpdateAnimBg="0"/>
      <p:bldP spid="2052"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2" name="Picture 4" descr="uncle-sam.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257300"/>
            <a:ext cx="4038600" cy="556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Callout 5"/>
          <p:cNvSpPr/>
          <p:nvPr/>
        </p:nvSpPr>
        <p:spPr>
          <a:xfrm>
            <a:off x="1371600" y="1528762"/>
            <a:ext cx="5715000" cy="1295400"/>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054" name="TextBox 6"/>
          <p:cNvSpPr txBox="1">
            <a:spLocks noChangeArrowheads="1"/>
          </p:cNvSpPr>
          <p:nvPr/>
        </p:nvSpPr>
        <p:spPr bwMode="auto">
          <a:xfrm>
            <a:off x="1676400" y="1945480"/>
            <a:ext cx="4724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0"/>
              </a:spcBef>
              <a:spcAft>
                <a:spcPct val="0"/>
              </a:spcAft>
            </a:pPr>
            <a:r>
              <a:rPr lang="en-US" dirty="0">
                <a:solidFill>
                  <a:srgbClr val="000000"/>
                </a:solidFill>
              </a:rPr>
              <a:t>Hey Europe…We’re neutral!</a:t>
            </a:r>
          </a:p>
        </p:txBody>
      </p:sp>
    </p:spTree>
    <p:extLst>
      <p:ext uri="{BB962C8B-B14F-4D97-AF65-F5344CB8AC3E}">
        <p14:creationId xmlns:p14="http://schemas.microsoft.com/office/powerpoint/2010/main" val="93751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solidFill>
          <a:srgbClr val="FF9966"/>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04800" y="609600"/>
            <a:ext cx="8458200" cy="1143000"/>
          </a:xfrm>
        </p:spPr>
        <p:txBody>
          <a:bodyPr/>
          <a:lstStyle/>
          <a:p>
            <a:pPr eaLnBrk="1" hangingPunct="1"/>
            <a:r>
              <a:rPr lang="en-US" b="1" dirty="0" smtClean="0">
                <a:latin typeface="Georgia" pitchFamily="18" charset="0"/>
              </a:rPr>
              <a:t>BACKGROUND:</a:t>
            </a:r>
          </a:p>
        </p:txBody>
      </p:sp>
      <p:sp>
        <p:nvSpPr>
          <p:cNvPr id="2051" name="Text Box 3"/>
          <p:cNvSpPr txBox="1">
            <a:spLocks noChangeArrowheads="1"/>
          </p:cNvSpPr>
          <p:nvPr/>
        </p:nvSpPr>
        <p:spPr bwMode="auto">
          <a:xfrm>
            <a:off x="457200" y="1828800"/>
            <a:ext cx="8001000" cy="180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sz="2800">
                <a:solidFill>
                  <a:srgbClr val="000000"/>
                </a:solidFill>
                <a:latin typeface="Tahoma" pitchFamily="34" charset="0"/>
              </a:rPr>
              <a:t>RIGHTS OF NEUTRALS:</a:t>
            </a:r>
          </a:p>
          <a:p>
            <a:pPr eaLnBrk="1" fontAlgn="base" hangingPunct="1">
              <a:spcBef>
                <a:spcPct val="50000"/>
              </a:spcBef>
              <a:spcAft>
                <a:spcPct val="0"/>
              </a:spcAft>
            </a:pPr>
            <a:r>
              <a:rPr lang="en-US" sz="2800">
                <a:solidFill>
                  <a:srgbClr val="000000"/>
                </a:solidFill>
                <a:latin typeface="Tahoma" pitchFamily="34" charset="0"/>
              </a:rPr>
              <a:t>	1.  Travel freely on the seas.</a:t>
            </a:r>
          </a:p>
          <a:p>
            <a:pPr eaLnBrk="1" fontAlgn="base" hangingPunct="1">
              <a:spcBef>
                <a:spcPct val="50000"/>
              </a:spcBef>
              <a:spcAft>
                <a:spcPct val="0"/>
              </a:spcAft>
            </a:pPr>
            <a:r>
              <a:rPr lang="en-US" sz="2800">
                <a:solidFill>
                  <a:srgbClr val="000000"/>
                </a:solidFill>
                <a:latin typeface="Tahoma" pitchFamily="34" charset="0"/>
              </a:rPr>
              <a:t>	2.  Trade with warring nations.</a:t>
            </a:r>
          </a:p>
        </p:txBody>
      </p:sp>
      <p:pic>
        <p:nvPicPr>
          <p:cNvPr id="2052" name="Picture 4" descr="H:\peace symbo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3810000"/>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5"/>
          <p:cNvSpPr txBox="1">
            <a:spLocks noChangeArrowheads="1"/>
          </p:cNvSpPr>
          <p:nvPr/>
        </p:nvSpPr>
        <p:spPr bwMode="auto">
          <a:xfrm>
            <a:off x="533400" y="5715000"/>
            <a:ext cx="8077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sz="2800" b="1">
                <a:solidFill>
                  <a:srgbClr val="000000"/>
                </a:solidFill>
              </a:rPr>
              <a:t>***U.S. sells war materials to BOTH SIDES.***</a:t>
            </a:r>
          </a:p>
        </p:txBody>
      </p:sp>
    </p:spTree>
    <p:extLst>
      <p:ext uri="{BB962C8B-B14F-4D97-AF65-F5344CB8AC3E}">
        <p14:creationId xmlns:p14="http://schemas.microsoft.com/office/powerpoint/2010/main" val="26537548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0-#ppt_w/2"/>
                                          </p:val>
                                        </p:tav>
                                        <p:tav tm="100000">
                                          <p:val>
                                            <p:strVal val="#ppt_x"/>
                                          </p:val>
                                        </p:tav>
                                      </p:tavLst>
                                    </p:anim>
                                    <p:anim calcmode="lin" valueType="num">
                                      <p:cBhvr additive="base">
                                        <p:cTn id="8"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1"/>
                                        </p:tgtEl>
                                        <p:attrNameLst>
                                          <p:attrName>style.visibility</p:attrName>
                                        </p:attrNameLst>
                                      </p:cBhvr>
                                      <p:to>
                                        <p:strVal val="visible"/>
                                      </p:to>
                                    </p:set>
                                    <p:anim calcmode="lin" valueType="num">
                                      <p:cBhvr additive="base">
                                        <p:cTn id="13" dur="500" fill="hold"/>
                                        <p:tgtEl>
                                          <p:spTgt spid="2051"/>
                                        </p:tgtEl>
                                        <p:attrNameLst>
                                          <p:attrName>ppt_x</p:attrName>
                                        </p:attrNameLst>
                                      </p:cBhvr>
                                      <p:tavLst>
                                        <p:tav tm="0">
                                          <p:val>
                                            <p:strVal val="0-#ppt_w/2"/>
                                          </p:val>
                                        </p:tav>
                                        <p:tav tm="100000">
                                          <p:val>
                                            <p:strVal val="#ppt_x"/>
                                          </p:val>
                                        </p:tav>
                                      </p:tavLst>
                                    </p:anim>
                                    <p:anim calcmode="lin" valueType="num">
                                      <p:cBhvr additive="base">
                                        <p:cTn id="14" dur="500" fill="hold"/>
                                        <p:tgtEl>
                                          <p:spTgt spid="205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052"/>
                                        </p:tgtEl>
                                        <p:attrNameLst>
                                          <p:attrName>style.visibility</p:attrName>
                                        </p:attrNameLst>
                                      </p:cBhvr>
                                      <p:to>
                                        <p:strVal val="visible"/>
                                      </p:to>
                                    </p:set>
                                    <p:anim calcmode="lin" valueType="num">
                                      <p:cBhvr additive="base">
                                        <p:cTn id="19" dur="500" fill="hold"/>
                                        <p:tgtEl>
                                          <p:spTgt spid="2052"/>
                                        </p:tgtEl>
                                        <p:attrNameLst>
                                          <p:attrName>ppt_x</p:attrName>
                                        </p:attrNameLst>
                                      </p:cBhvr>
                                      <p:tavLst>
                                        <p:tav tm="0">
                                          <p:val>
                                            <p:strVal val="0-#ppt_w/2"/>
                                          </p:val>
                                        </p:tav>
                                        <p:tav tm="100000">
                                          <p:val>
                                            <p:strVal val="#ppt_x"/>
                                          </p:val>
                                        </p:tav>
                                      </p:tavLst>
                                    </p:anim>
                                    <p:anim calcmode="lin" valueType="num">
                                      <p:cBhvr additive="base">
                                        <p:cTn id="20" dur="500" fill="hold"/>
                                        <p:tgtEl>
                                          <p:spTgt spid="205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53"/>
                                        </p:tgtEl>
                                        <p:attrNameLst>
                                          <p:attrName>style.visibility</p:attrName>
                                        </p:attrNameLst>
                                      </p:cBhvr>
                                      <p:to>
                                        <p:strVal val="visible"/>
                                      </p:to>
                                    </p:set>
                                    <p:anim calcmode="lin" valueType="num">
                                      <p:cBhvr additive="base">
                                        <p:cTn id="25" dur="500" fill="hold"/>
                                        <p:tgtEl>
                                          <p:spTgt spid="2053"/>
                                        </p:tgtEl>
                                        <p:attrNameLst>
                                          <p:attrName>ppt_x</p:attrName>
                                        </p:attrNameLst>
                                      </p:cBhvr>
                                      <p:tavLst>
                                        <p:tav tm="0">
                                          <p:val>
                                            <p:strVal val="0-#ppt_w/2"/>
                                          </p:val>
                                        </p:tav>
                                        <p:tav tm="100000">
                                          <p:val>
                                            <p:strVal val="#ppt_x"/>
                                          </p:val>
                                        </p:tav>
                                      </p:tavLst>
                                    </p:anim>
                                    <p:anim calcmode="lin" valueType="num">
                                      <p:cBhvr additive="base">
                                        <p:cTn id="26" dur="500" fill="hold"/>
                                        <p:tgtEl>
                                          <p:spTgt spid="20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autoUpdateAnimBg="0"/>
      <p:bldP spid="205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www.fsmitha.com/m2-image/map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9144000" cy="76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3"/>
          <p:cNvSpPr txBox="1">
            <a:spLocks noChangeArrowheads="1"/>
          </p:cNvSpPr>
          <p:nvPr/>
        </p:nvSpPr>
        <p:spPr bwMode="auto">
          <a:xfrm>
            <a:off x="228600" y="60198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a:solidFill>
                  <a:srgbClr val="000000"/>
                </a:solidFill>
                <a:hlinkClick r:id="" action="ppaction://hlinkshowjump?jump=firstslide"/>
              </a:rPr>
              <a:t>BACK</a:t>
            </a:r>
            <a:endParaRPr lang="en-US">
              <a:solidFill>
                <a:srgbClr val="000000"/>
              </a:solidFill>
            </a:endParaRPr>
          </a:p>
        </p:txBody>
      </p:sp>
    </p:spTree>
    <p:extLst>
      <p:ext uri="{BB962C8B-B14F-4D97-AF65-F5344CB8AC3E}">
        <p14:creationId xmlns:p14="http://schemas.microsoft.com/office/powerpoint/2010/main" val="544951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solidFill>
          <a:srgbClr val="FFFF99"/>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304800"/>
            <a:ext cx="8153400" cy="914400"/>
          </a:xfrm>
        </p:spPr>
        <p:txBody>
          <a:bodyPr/>
          <a:lstStyle/>
          <a:p>
            <a:pPr eaLnBrk="1" hangingPunct="1"/>
            <a:r>
              <a:rPr lang="en-US" b="1" dirty="0" smtClean="0">
                <a:solidFill>
                  <a:srgbClr val="CC0000"/>
                </a:solidFill>
              </a:rPr>
              <a:t>Reason #1-  Death of Americans</a:t>
            </a:r>
          </a:p>
        </p:txBody>
      </p:sp>
      <p:sp>
        <p:nvSpPr>
          <p:cNvPr id="3075" name="Text Box 3"/>
          <p:cNvSpPr txBox="1">
            <a:spLocks noChangeArrowheads="1"/>
          </p:cNvSpPr>
          <p:nvPr/>
        </p:nvSpPr>
        <p:spPr bwMode="auto">
          <a:xfrm>
            <a:off x="457200" y="1447800"/>
            <a:ext cx="8077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sz="2800" b="1">
                <a:solidFill>
                  <a:srgbClr val="000000"/>
                </a:solidFill>
                <a:latin typeface="Palatino Linotype" pitchFamily="18" charset="0"/>
              </a:rPr>
              <a:t>Event-  Sinking of the </a:t>
            </a:r>
            <a:r>
              <a:rPr lang="en-US" sz="2800" b="1" i="1">
                <a:solidFill>
                  <a:srgbClr val="000000"/>
                </a:solidFill>
                <a:latin typeface="Palatino Linotype" pitchFamily="18" charset="0"/>
              </a:rPr>
              <a:t>Lusitania.</a:t>
            </a:r>
          </a:p>
          <a:p>
            <a:pPr eaLnBrk="1" fontAlgn="base" hangingPunct="1">
              <a:spcBef>
                <a:spcPct val="50000"/>
              </a:spcBef>
              <a:spcAft>
                <a:spcPct val="0"/>
              </a:spcAft>
            </a:pPr>
            <a:r>
              <a:rPr lang="en-US" i="1">
                <a:solidFill>
                  <a:srgbClr val="000000"/>
                </a:solidFill>
              </a:rPr>
              <a:t>		</a:t>
            </a:r>
            <a:r>
              <a:rPr lang="en-US">
                <a:solidFill>
                  <a:srgbClr val="000000"/>
                </a:solidFill>
              </a:rPr>
              <a:t>1198 people killed   128 Americans</a:t>
            </a:r>
          </a:p>
        </p:txBody>
      </p:sp>
      <p:pic>
        <p:nvPicPr>
          <p:cNvPr id="3076" name="Picture 4" descr="H:\lusitani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2819400"/>
            <a:ext cx="8890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5"/>
          <p:cNvSpPr txBox="1">
            <a:spLocks noChangeArrowheads="1"/>
          </p:cNvSpPr>
          <p:nvPr/>
        </p:nvSpPr>
        <p:spPr bwMode="auto">
          <a:xfrm>
            <a:off x="0" y="5257800"/>
            <a:ext cx="88392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sz="2800" i="1">
                <a:solidFill>
                  <a:srgbClr val="000000"/>
                </a:solidFill>
                <a:latin typeface="Bookman Old Style" pitchFamily="18" charset="0"/>
              </a:rPr>
              <a:t>Sussex </a:t>
            </a:r>
            <a:r>
              <a:rPr lang="en-US">
                <a:solidFill>
                  <a:srgbClr val="000000"/>
                </a:solidFill>
                <a:latin typeface="Bookman Old Style" pitchFamily="18" charset="0"/>
              </a:rPr>
              <a:t>Pledge – Germany promises not to sink unarmed merchant ships w/o warning and w/o saving lives.</a:t>
            </a:r>
          </a:p>
        </p:txBody>
      </p:sp>
    </p:spTree>
    <p:extLst>
      <p:ext uri="{BB962C8B-B14F-4D97-AF65-F5344CB8AC3E}">
        <p14:creationId xmlns:p14="http://schemas.microsoft.com/office/powerpoint/2010/main" val="19922293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additive="base">
                                        <p:cTn id="13" dur="500" fill="hold"/>
                                        <p:tgtEl>
                                          <p:spTgt spid="3075"/>
                                        </p:tgtEl>
                                        <p:attrNameLst>
                                          <p:attrName>ppt_x</p:attrName>
                                        </p:attrNameLst>
                                      </p:cBhvr>
                                      <p:tavLst>
                                        <p:tav tm="0">
                                          <p:val>
                                            <p:strVal val="0-#ppt_w/2"/>
                                          </p:val>
                                        </p:tav>
                                        <p:tav tm="100000">
                                          <p:val>
                                            <p:strVal val="#ppt_x"/>
                                          </p:val>
                                        </p:tav>
                                      </p:tavLst>
                                    </p:anim>
                                    <p:anim calcmode="lin" valueType="num">
                                      <p:cBhvr additive="base">
                                        <p:cTn id="14" dur="500" fill="hold"/>
                                        <p:tgtEl>
                                          <p:spTgt spid="307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anim calcmode="lin" valueType="num">
                                      <p:cBhvr additive="base">
                                        <p:cTn id="19" dur="500" fill="hold"/>
                                        <p:tgtEl>
                                          <p:spTgt spid="3076"/>
                                        </p:tgtEl>
                                        <p:attrNameLst>
                                          <p:attrName>ppt_x</p:attrName>
                                        </p:attrNameLst>
                                      </p:cBhvr>
                                      <p:tavLst>
                                        <p:tav tm="0">
                                          <p:val>
                                            <p:strVal val="0-#ppt_w/2"/>
                                          </p:val>
                                        </p:tav>
                                        <p:tav tm="100000">
                                          <p:val>
                                            <p:strVal val="#ppt_x"/>
                                          </p:val>
                                        </p:tav>
                                      </p:tavLst>
                                    </p:anim>
                                    <p:anim calcmode="lin" valueType="num">
                                      <p:cBhvr additive="base">
                                        <p:cTn id="20" dur="500" fill="hold"/>
                                        <p:tgtEl>
                                          <p:spTgt spid="307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additive="base">
                                        <p:cTn id="25" dur="500" fill="hold"/>
                                        <p:tgtEl>
                                          <p:spTgt spid="3077"/>
                                        </p:tgtEl>
                                        <p:attrNameLst>
                                          <p:attrName>ppt_x</p:attrName>
                                        </p:attrNameLst>
                                      </p:cBhvr>
                                      <p:tavLst>
                                        <p:tav tm="0">
                                          <p:val>
                                            <p:strVal val="0-#ppt_w/2"/>
                                          </p:val>
                                        </p:tav>
                                        <p:tav tm="100000">
                                          <p:val>
                                            <p:strVal val="#ppt_x"/>
                                          </p:val>
                                        </p:tav>
                                      </p:tavLst>
                                    </p:anim>
                                    <p:anim calcmode="lin" valueType="num">
                                      <p:cBhvr additive="base">
                                        <p:cTn id="26" dur="500" fill="hold"/>
                                        <p:tgtEl>
                                          <p:spTgt spid="30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autoUpdateAnimBg="0"/>
      <p:bldP spid="307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rgbClr val="FFFF99"/>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381000"/>
            <a:ext cx="8839200" cy="990600"/>
          </a:xfrm>
        </p:spPr>
        <p:txBody>
          <a:bodyPr/>
          <a:lstStyle/>
          <a:p>
            <a:pPr algn="l" eaLnBrk="1" hangingPunct="1"/>
            <a:r>
              <a:rPr lang="en-US" b="1" dirty="0" smtClean="0">
                <a:solidFill>
                  <a:srgbClr val="CC0000"/>
                </a:solidFill>
                <a:latin typeface="Bookman Old Style" pitchFamily="18" charset="0"/>
              </a:rPr>
              <a:t>Reason #2 – Threat of attack</a:t>
            </a:r>
          </a:p>
        </p:txBody>
      </p:sp>
      <p:sp>
        <p:nvSpPr>
          <p:cNvPr id="4099" name="Text Box 3"/>
          <p:cNvSpPr txBox="1">
            <a:spLocks noChangeArrowheads="1"/>
          </p:cNvSpPr>
          <p:nvPr/>
        </p:nvSpPr>
        <p:spPr bwMode="auto">
          <a:xfrm>
            <a:off x="304800" y="1219200"/>
            <a:ext cx="83820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sz="2800" b="1">
                <a:solidFill>
                  <a:srgbClr val="000000"/>
                </a:solidFill>
                <a:latin typeface="Bookman Old Style" pitchFamily="18" charset="0"/>
              </a:rPr>
              <a:t>EVENT-  Zimmerman Telegram  </a:t>
            </a:r>
          </a:p>
          <a:p>
            <a:pPr eaLnBrk="1" fontAlgn="base" hangingPunct="1">
              <a:spcBef>
                <a:spcPct val="50000"/>
              </a:spcBef>
              <a:spcAft>
                <a:spcPct val="0"/>
              </a:spcAft>
            </a:pPr>
            <a:r>
              <a:rPr lang="en-US">
                <a:solidFill>
                  <a:srgbClr val="000000"/>
                </a:solidFill>
              </a:rPr>
              <a:t>	</a:t>
            </a:r>
            <a:r>
              <a:rPr lang="en-US" sz="2800">
                <a:solidFill>
                  <a:srgbClr val="000000"/>
                </a:solidFill>
              </a:rPr>
              <a:t>Germany seeks alliance with Mexico in return for 	Texas, New Mexico, and Arizona.</a:t>
            </a:r>
          </a:p>
        </p:txBody>
      </p:sp>
      <p:pic>
        <p:nvPicPr>
          <p:cNvPr id="4100" name="Picture 4" descr="H:\decoded-messag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2819400"/>
            <a:ext cx="365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25659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0-#ppt_w/2"/>
                                          </p:val>
                                        </p:tav>
                                        <p:tav tm="100000">
                                          <p:val>
                                            <p:strVal val="#ppt_x"/>
                                          </p:val>
                                        </p:tav>
                                      </p:tavLst>
                                    </p:anim>
                                    <p:anim calcmode="lin" valueType="num">
                                      <p:cBhvr additive="base">
                                        <p:cTn id="8" dur="500" fill="hold"/>
                                        <p:tgtEl>
                                          <p:spTgt spid="40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9"/>
                                        </p:tgtEl>
                                        <p:attrNameLst>
                                          <p:attrName>style.visibility</p:attrName>
                                        </p:attrNameLst>
                                      </p:cBhvr>
                                      <p:to>
                                        <p:strVal val="visible"/>
                                      </p:to>
                                    </p:set>
                                    <p:anim calcmode="lin" valueType="num">
                                      <p:cBhvr additive="base">
                                        <p:cTn id="13" dur="500" fill="hold"/>
                                        <p:tgtEl>
                                          <p:spTgt spid="4099"/>
                                        </p:tgtEl>
                                        <p:attrNameLst>
                                          <p:attrName>ppt_x</p:attrName>
                                        </p:attrNameLst>
                                      </p:cBhvr>
                                      <p:tavLst>
                                        <p:tav tm="0">
                                          <p:val>
                                            <p:strVal val="0-#ppt_w/2"/>
                                          </p:val>
                                        </p:tav>
                                        <p:tav tm="100000">
                                          <p:val>
                                            <p:strVal val="#ppt_x"/>
                                          </p:val>
                                        </p:tav>
                                      </p:tavLst>
                                    </p:anim>
                                    <p:anim calcmode="lin" valueType="num">
                                      <p:cBhvr additive="base">
                                        <p:cTn id="14" dur="500" fill="hold"/>
                                        <p:tgtEl>
                                          <p:spTgt spid="409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4100"/>
                                        </p:tgtEl>
                                        <p:attrNameLst>
                                          <p:attrName>style.visibility</p:attrName>
                                        </p:attrNameLst>
                                      </p:cBhvr>
                                      <p:to>
                                        <p:strVal val="visible"/>
                                      </p:to>
                                    </p:set>
                                    <p:anim calcmode="lin" valueType="num">
                                      <p:cBhvr additive="base">
                                        <p:cTn id="19" dur="500" fill="hold"/>
                                        <p:tgtEl>
                                          <p:spTgt spid="4100"/>
                                        </p:tgtEl>
                                        <p:attrNameLst>
                                          <p:attrName>ppt_x</p:attrName>
                                        </p:attrNameLst>
                                      </p:cBhvr>
                                      <p:tavLst>
                                        <p:tav tm="0">
                                          <p:val>
                                            <p:strVal val="0-#ppt_w/2"/>
                                          </p:val>
                                        </p:tav>
                                        <p:tav tm="100000">
                                          <p:val>
                                            <p:strVal val="#ppt_x"/>
                                          </p:val>
                                        </p:tav>
                                      </p:tavLst>
                                    </p:anim>
                                    <p:anim calcmode="lin" valueType="num">
                                      <p:cBhvr additive="base">
                                        <p:cTn id="20" dur="500" fill="hold"/>
                                        <p:tgtEl>
                                          <p:spTgt spid="41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solidFill>
          <a:srgbClr val="FFFF99"/>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304800"/>
            <a:ext cx="8610600" cy="990600"/>
          </a:xfrm>
        </p:spPr>
        <p:txBody>
          <a:bodyPr/>
          <a:lstStyle/>
          <a:p>
            <a:pPr algn="l" eaLnBrk="1" hangingPunct="1"/>
            <a:r>
              <a:rPr lang="en-US" sz="4000" b="1" dirty="0" smtClean="0">
                <a:solidFill>
                  <a:srgbClr val="CC0000"/>
                </a:solidFill>
                <a:latin typeface="Bookman Old Style" pitchFamily="18" charset="0"/>
              </a:rPr>
              <a:t>Reason #3 – Breaking of promises</a:t>
            </a:r>
          </a:p>
        </p:txBody>
      </p:sp>
      <p:sp>
        <p:nvSpPr>
          <p:cNvPr id="9219" name="Text Box 3"/>
          <p:cNvSpPr txBox="1">
            <a:spLocks noChangeArrowheads="1"/>
          </p:cNvSpPr>
          <p:nvPr/>
        </p:nvSpPr>
        <p:spPr bwMode="auto">
          <a:xfrm>
            <a:off x="228600" y="1676400"/>
            <a:ext cx="81534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b="1">
                <a:solidFill>
                  <a:srgbClr val="000000"/>
                </a:solidFill>
                <a:latin typeface="Bookman Old Style" pitchFamily="18" charset="0"/>
              </a:rPr>
              <a:t>Event- Germany resumes unrestricted submarine warfare.</a:t>
            </a:r>
          </a:p>
          <a:p>
            <a:pPr eaLnBrk="1" fontAlgn="base" hangingPunct="1">
              <a:spcBef>
                <a:spcPct val="50000"/>
              </a:spcBef>
              <a:spcAft>
                <a:spcPct val="0"/>
              </a:spcAft>
            </a:pPr>
            <a:r>
              <a:rPr lang="en-US" b="1">
                <a:solidFill>
                  <a:srgbClr val="000000"/>
                </a:solidFill>
                <a:latin typeface="Bookman Old Style" pitchFamily="18" charset="0"/>
              </a:rPr>
              <a:t>	 </a:t>
            </a:r>
          </a:p>
        </p:txBody>
      </p:sp>
      <p:pic>
        <p:nvPicPr>
          <p:cNvPr id="9220" name="Picture 4" descr="H:\german-uboa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809875"/>
            <a:ext cx="624840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1412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0-#ppt_w/2"/>
                                          </p:val>
                                        </p:tav>
                                        <p:tav tm="100000">
                                          <p:val>
                                            <p:strVal val="#ppt_x"/>
                                          </p:val>
                                        </p:tav>
                                      </p:tavLst>
                                    </p:anim>
                                    <p:anim calcmode="lin" valueType="num">
                                      <p:cBhvr additive="base">
                                        <p:cTn id="8" dur="500" fill="hold"/>
                                        <p:tgtEl>
                                          <p:spTgt spid="921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gtEl>
                                        <p:attrNameLst>
                                          <p:attrName>style.visibility</p:attrName>
                                        </p:attrNameLst>
                                      </p:cBhvr>
                                      <p:to>
                                        <p:strVal val="visible"/>
                                      </p:to>
                                    </p:set>
                                    <p:anim calcmode="lin" valueType="num">
                                      <p:cBhvr additive="base">
                                        <p:cTn id="13" dur="500" fill="hold"/>
                                        <p:tgtEl>
                                          <p:spTgt spid="9219"/>
                                        </p:tgtEl>
                                        <p:attrNameLst>
                                          <p:attrName>ppt_x</p:attrName>
                                        </p:attrNameLst>
                                      </p:cBhvr>
                                      <p:tavLst>
                                        <p:tav tm="0">
                                          <p:val>
                                            <p:strVal val="0-#ppt_w/2"/>
                                          </p:val>
                                        </p:tav>
                                        <p:tav tm="100000">
                                          <p:val>
                                            <p:strVal val="#ppt_x"/>
                                          </p:val>
                                        </p:tav>
                                      </p:tavLst>
                                    </p:anim>
                                    <p:anim calcmode="lin" valueType="num">
                                      <p:cBhvr additive="base">
                                        <p:cTn id="14" dur="500" fill="hold"/>
                                        <p:tgtEl>
                                          <p:spTgt spid="921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9220"/>
                                        </p:tgtEl>
                                        <p:attrNameLst>
                                          <p:attrName>style.visibility</p:attrName>
                                        </p:attrNameLst>
                                      </p:cBhvr>
                                      <p:to>
                                        <p:strVal val="visible"/>
                                      </p:to>
                                    </p:set>
                                    <p:anim calcmode="lin" valueType="num">
                                      <p:cBhvr additive="base">
                                        <p:cTn id="19" dur="500" fill="hold"/>
                                        <p:tgtEl>
                                          <p:spTgt spid="9220"/>
                                        </p:tgtEl>
                                        <p:attrNameLst>
                                          <p:attrName>ppt_x</p:attrName>
                                        </p:attrNameLst>
                                      </p:cBhvr>
                                      <p:tavLst>
                                        <p:tav tm="0">
                                          <p:val>
                                            <p:strVal val="0-#ppt_w/2"/>
                                          </p:val>
                                        </p:tav>
                                        <p:tav tm="100000">
                                          <p:val>
                                            <p:strVal val="#ppt_x"/>
                                          </p:val>
                                        </p:tav>
                                      </p:tavLst>
                                    </p:anim>
                                    <p:anim calcmode="lin" valueType="num">
                                      <p:cBhvr additive="base">
                                        <p:cTn id="20" dur="500" fill="hold"/>
                                        <p:tgtEl>
                                          <p:spTgt spid="92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609600"/>
            <a:ext cx="7772400" cy="762000"/>
          </a:xfrm>
        </p:spPr>
        <p:txBody>
          <a:bodyPr/>
          <a:lstStyle/>
          <a:p>
            <a:pPr eaLnBrk="1" hangingPunct="1"/>
            <a:r>
              <a:rPr lang="en-US" dirty="0" smtClean="0">
                <a:solidFill>
                  <a:srgbClr val="800000"/>
                </a:solidFill>
              </a:rPr>
              <a:t>REASON #4 – Good vs. Evil</a:t>
            </a:r>
          </a:p>
        </p:txBody>
      </p:sp>
      <p:sp>
        <p:nvSpPr>
          <p:cNvPr id="9219" name="Text Box 3"/>
          <p:cNvSpPr txBox="1">
            <a:spLocks noChangeArrowheads="1"/>
          </p:cNvSpPr>
          <p:nvPr/>
        </p:nvSpPr>
        <p:spPr bwMode="auto">
          <a:xfrm>
            <a:off x="457200" y="1676400"/>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pPr>
            <a:r>
              <a:rPr lang="en-US" sz="2800">
                <a:solidFill>
                  <a:srgbClr val="000000"/>
                </a:solidFill>
                <a:latin typeface="Arial Unicode MS" pitchFamily="34" charset="-128"/>
              </a:rPr>
              <a:t>EVENT-  Russian Revolution leads to birth of communism and death of Czars.</a:t>
            </a:r>
          </a:p>
        </p:txBody>
      </p:sp>
      <p:pic>
        <p:nvPicPr>
          <p:cNvPr id="9220" name="Picture 4" descr="I:\UNITS\World War I\russian revolu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976563"/>
            <a:ext cx="5562600" cy="3303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17471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I:\UNITS\World War I\destroy-bru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397000"/>
            <a:ext cx="4095750" cy="546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Box 4"/>
          <p:cNvSpPr txBox="1">
            <a:spLocks noChangeArrowheads="1"/>
          </p:cNvSpPr>
          <p:nvPr/>
        </p:nvSpPr>
        <p:spPr bwMode="auto">
          <a:xfrm>
            <a:off x="0" y="228600"/>
            <a:ext cx="8915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0"/>
              </a:spcBef>
              <a:spcAft>
                <a:spcPct val="0"/>
              </a:spcAft>
            </a:pPr>
            <a:r>
              <a:rPr lang="en-US">
                <a:solidFill>
                  <a:srgbClr val="000000"/>
                </a:solidFill>
                <a:latin typeface="Rockwell Extra Bold" pitchFamily="18" charset="0"/>
              </a:rPr>
              <a:t>“The world must be made safe for Democracy.”</a:t>
            </a:r>
          </a:p>
          <a:p>
            <a:pPr eaLnBrk="1" fontAlgn="base" hangingPunct="1">
              <a:spcBef>
                <a:spcPct val="0"/>
              </a:spcBef>
              <a:spcAft>
                <a:spcPct val="0"/>
              </a:spcAft>
            </a:pPr>
            <a:r>
              <a:rPr lang="en-US">
                <a:solidFill>
                  <a:srgbClr val="000000"/>
                </a:solidFill>
                <a:latin typeface="Rockwell Extra Bold" pitchFamily="18" charset="0"/>
              </a:rPr>
              <a:t>					-Woodrow Wilson</a:t>
            </a:r>
          </a:p>
        </p:txBody>
      </p:sp>
    </p:spTree>
    <p:extLst>
      <p:ext uri="{BB962C8B-B14F-4D97-AF65-F5344CB8AC3E}">
        <p14:creationId xmlns:p14="http://schemas.microsoft.com/office/powerpoint/2010/main" val="2324084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23900" y="-228600"/>
            <a:ext cx="7772400" cy="914400"/>
          </a:xfrm>
        </p:spPr>
        <p:txBody>
          <a:bodyPr/>
          <a:lstStyle/>
          <a:p>
            <a:pPr eaLnBrk="1" hangingPunct="1"/>
            <a:r>
              <a:rPr lang="en-US" dirty="0" smtClean="0"/>
              <a:t>Imperialism</a:t>
            </a:r>
          </a:p>
        </p:txBody>
      </p:sp>
      <p:sp>
        <p:nvSpPr>
          <p:cNvPr id="3075" name="Text Box 3"/>
          <p:cNvSpPr txBox="1">
            <a:spLocks noChangeArrowheads="1"/>
          </p:cNvSpPr>
          <p:nvPr/>
        </p:nvSpPr>
        <p:spPr bwMode="auto">
          <a:xfrm>
            <a:off x="457200" y="609600"/>
            <a:ext cx="8305800" cy="6163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pPr>
            <a:r>
              <a:rPr lang="en-US" dirty="0">
                <a:latin typeface="Arial Black" pitchFamily="34" charset="0"/>
                <a:cs typeface="Times New Roman" charset="0"/>
              </a:rPr>
              <a:t>· </a:t>
            </a:r>
            <a:r>
              <a:rPr lang="en-US" i="1" u="sng" dirty="0">
                <a:latin typeface="Arial Black" pitchFamily="34" charset="0"/>
                <a:cs typeface="Times New Roman" charset="0"/>
              </a:rPr>
              <a:t>White Man’s Burden</a:t>
            </a:r>
            <a:r>
              <a:rPr lang="en-US" dirty="0">
                <a:latin typeface="Arial Black" pitchFamily="34" charset="0"/>
                <a:cs typeface="Times New Roman" charset="0"/>
              </a:rPr>
              <a:t> to help those less fortunate than us</a:t>
            </a:r>
            <a:r>
              <a:rPr lang="en-US" dirty="0" smtClean="0">
                <a:latin typeface="Arial Black" pitchFamily="34" charset="0"/>
                <a:cs typeface="Times New Roman" charset="0"/>
              </a:rPr>
              <a:t>.     -Rudyard Kipling</a:t>
            </a:r>
            <a:endParaRPr lang="en-US" dirty="0">
              <a:latin typeface="Arial Black" pitchFamily="34" charset="0"/>
              <a:cs typeface="Times New Roman" charset="0"/>
            </a:endParaRPr>
          </a:p>
          <a:p>
            <a:pPr eaLnBrk="1" hangingPunct="1">
              <a:spcBef>
                <a:spcPct val="50000"/>
              </a:spcBef>
            </a:pPr>
            <a:endParaRPr lang="en-US" sz="900" dirty="0">
              <a:latin typeface="Arial Black" pitchFamily="34" charset="0"/>
              <a:cs typeface="Times New Roman" charset="0"/>
            </a:endParaRPr>
          </a:p>
          <a:p>
            <a:pPr eaLnBrk="1" hangingPunct="1">
              <a:spcBef>
                <a:spcPct val="50000"/>
              </a:spcBef>
            </a:pPr>
            <a:r>
              <a:rPr lang="en-US" dirty="0">
                <a:latin typeface="Arial Black" pitchFamily="34" charset="0"/>
                <a:cs typeface="Times New Roman" charset="0"/>
              </a:rPr>
              <a:t>· </a:t>
            </a:r>
            <a:r>
              <a:rPr lang="en-US" i="1" u="sng" dirty="0">
                <a:latin typeface="Arial Black" pitchFamily="34" charset="0"/>
                <a:cs typeface="Times New Roman" charset="0"/>
              </a:rPr>
              <a:t>Anglo-Saxon Mission</a:t>
            </a:r>
            <a:r>
              <a:rPr lang="en-US" dirty="0">
                <a:latin typeface="Arial Black" pitchFamily="34" charset="0"/>
                <a:cs typeface="Times New Roman" charset="0"/>
              </a:rPr>
              <a:t> to spread our civilization</a:t>
            </a:r>
            <a:r>
              <a:rPr lang="en-US" dirty="0" smtClean="0">
                <a:latin typeface="Arial Black" pitchFamily="34" charset="0"/>
                <a:cs typeface="Times New Roman" charset="0"/>
              </a:rPr>
              <a:t>.</a:t>
            </a:r>
          </a:p>
          <a:p>
            <a:pPr eaLnBrk="1" hangingPunct="1">
              <a:spcBef>
                <a:spcPct val="50000"/>
              </a:spcBef>
            </a:pPr>
            <a:r>
              <a:rPr lang="en-US" dirty="0">
                <a:latin typeface="Arial Black" pitchFamily="34" charset="0"/>
                <a:cs typeface="Times New Roman" charset="0"/>
              </a:rPr>
              <a:t> </a:t>
            </a:r>
            <a:r>
              <a:rPr lang="en-US" dirty="0" smtClean="0">
                <a:latin typeface="Arial Black" pitchFamily="34" charset="0"/>
                <a:cs typeface="Times New Roman" charset="0"/>
              </a:rPr>
              <a:t>              - Josiah Strong</a:t>
            </a:r>
            <a:endParaRPr lang="en-US" dirty="0">
              <a:latin typeface="Arial Black" pitchFamily="34" charset="0"/>
              <a:cs typeface="Times New Roman" charset="0"/>
            </a:endParaRPr>
          </a:p>
          <a:p>
            <a:pPr eaLnBrk="1" hangingPunct="1">
              <a:spcBef>
                <a:spcPct val="50000"/>
              </a:spcBef>
            </a:pPr>
            <a:endParaRPr lang="en-US" sz="900" dirty="0">
              <a:latin typeface="Arial Black" pitchFamily="34" charset="0"/>
              <a:cs typeface="Times New Roman" charset="0"/>
            </a:endParaRPr>
          </a:p>
          <a:p>
            <a:pPr eaLnBrk="1" hangingPunct="1">
              <a:spcBef>
                <a:spcPct val="50000"/>
              </a:spcBef>
            </a:pPr>
            <a:r>
              <a:rPr lang="en-US" dirty="0">
                <a:latin typeface="Arial Black" pitchFamily="34" charset="0"/>
                <a:cs typeface="Times New Roman" charset="0"/>
              </a:rPr>
              <a:t>· </a:t>
            </a:r>
            <a:r>
              <a:rPr lang="en-US" i="1" u="sng" dirty="0">
                <a:latin typeface="Arial Black" pitchFamily="34" charset="0"/>
                <a:cs typeface="Times New Roman" charset="0"/>
              </a:rPr>
              <a:t>Find new markets</a:t>
            </a:r>
            <a:r>
              <a:rPr lang="en-US" dirty="0">
                <a:latin typeface="Arial Black" pitchFamily="34" charset="0"/>
                <a:cs typeface="Times New Roman" charset="0"/>
              </a:rPr>
              <a:t> to increase our wealth</a:t>
            </a:r>
            <a:r>
              <a:rPr lang="en-US" dirty="0" smtClean="0">
                <a:latin typeface="Arial Black" pitchFamily="34" charset="0"/>
                <a:cs typeface="Times New Roman" charset="0"/>
              </a:rPr>
              <a:t>.  “Open Door Policy”     - John Hay</a:t>
            </a:r>
            <a:endParaRPr lang="en-US" dirty="0">
              <a:latin typeface="Arial Black" pitchFamily="34" charset="0"/>
              <a:cs typeface="Times New Roman" charset="0"/>
            </a:endParaRPr>
          </a:p>
          <a:p>
            <a:pPr eaLnBrk="1" hangingPunct="1">
              <a:spcBef>
                <a:spcPct val="50000"/>
              </a:spcBef>
            </a:pPr>
            <a:endParaRPr lang="en-US" sz="900" dirty="0">
              <a:latin typeface="Arial Black" pitchFamily="34" charset="0"/>
              <a:cs typeface="Times New Roman" charset="0"/>
            </a:endParaRPr>
          </a:p>
          <a:p>
            <a:pPr marL="342900" indent="-342900" eaLnBrk="1" hangingPunct="1">
              <a:spcBef>
                <a:spcPct val="50000"/>
              </a:spcBef>
              <a:buFont typeface="Arial" pitchFamily="34" charset="0"/>
              <a:buChar char="•"/>
            </a:pPr>
            <a:r>
              <a:rPr lang="en-US" i="1" u="sng" dirty="0">
                <a:latin typeface="Arial Black" pitchFamily="34" charset="0"/>
                <a:cs typeface="Times New Roman" charset="0"/>
              </a:rPr>
              <a:t>Survival of the Fittest</a:t>
            </a:r>
            <a:r>
              <a:rPr lang="en-US" dirty="0">
                <a:latin typeface="Arial Black" pitchFamily="34" charset="0"/>
                <a:cs typeface="Times New Roman" charset="0"/>
              </a:rPr>
              <a:t> countries of the world. “Dog eat Dog”</a:t>
            </a:r>
            <a:r>
              <a:rPr lang="en-US" dirty="0">
                <a:latin typeface="Arial Black" pitchFamily="34" charset="0"/>
              </a:rPr>
              <a:t> </a:t>
            </a:r>
            <a:r>
              <a:rPr lang="en-US" dirty="0" smtClean="0">
                <a:latin typeface="Arial Black" pitchFamily="34" charset="0"/>
              </a:rPr>
              <a:t>Follow the European example.</a:t>
            </a:r>
          </a:p>
          <a:p>
            <a:pPr marL="342900" indent="-342900" eaLnBrk="1" hangingPunct="1">
              <a:spcBef>
                <a:spcPct val="50000"/>
              </a:spcBef>
              <a:buFont typeface="Arial" pitchFamily="34" charset="0"/>
              <a:buChar char="•"/>
            </a:pPr>
            <a:r>
              <a:rPr lang="en-US" dirty="0" smtClean="0">
                <a:latin typeface="Arial Black" pitchFamily="34" charset="0"/>
              </a:rPr>
              <a:t>The mark of a strong nation is a strong navy.</a:t>
            </a:r>
          </a:p>
          <a:p>
            <a:pPr eaLnBrk="1" hangingPunct="1">
              <a:spcBef>
                <a:spcPct val="50000"/>
              </a:spcBef>
            </a:pPr>
            <a:r>
              <a:rPr lang="en-US" dirty="0" smtClean="0">
                <a:latin typeface="Arial Black" pitchFamily="34" charset="0"/>
              </a:rPr>
              <a:t>        -Alfred Mahan.</a:t>
            </a:r>
          </a:p>
          <a:p>
            <a:pPr eaLnBrk="1" hangingPunct="1">
              <a:spcBef>
                <a:spcPct val="50000"/>
              </a:spcBef>
            </a:pPr>
            <a:endParaRPr lang="en-US" sz="2800" dirty="0">
              <a:latin typeface="Arial Black" pitchFamily="34" charset="0"/>
            </a:endParaRPr>
          </a:p>
        </p:txBody>
      </p:sp>
    </p:spTree>
    <p:extLst>
      <p:ext uri="{BB962C8B-B14F-4D97-AF65-F5344CB8AC3E}">
        <p14:creationId xmlns:p14="http://schemas.microsoft.com/office/powerpoint/2010/main" val="42319984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I:\UNITS\World War I\prop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6125" y="0"/>
            <a:ext cx="50006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2592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838200"/>
          </a:xfrm>
        </p:spPr>
        <p:txBody>
          <a:bodyPr/>
          <a:lstStyle/>
          <a:p>
            <a:pPr eaLnBrk="1" hangingPunct="1"/>
            <a:r>
              <a:rPr lang="en-US" dirty="0" smtClean="0"/>
              <a:t>Anti-Imperialism</a:t>
            </a:r>
          </a:p>
        </p:txBody>
      </p:sp>
      <p:sp>
        <p:nvSpPr>
          <p:cNvPr id="4099" name="Text Box 3"/>
          <p:cNvSpPr txBox="1">
            <a:spLocks noChangeArrowheads="1"/>
          </p:cNvSpPr>
          <p:nvPr/>
        </p:nvSpPr>
        <p:spPr bwMode="auto">
          <a:xfrm>
            <a:off x="533400" y="1371600"/>
            <a:ext cx="8305800"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spcBef>
                <a:spcPct val="50000"/>
              </a:spcBef>
              <a:buFontTx/>
              <a:buAutoNum type="arabicPeriod"/>
            </a:pPr>
            <a:r>
              <a:rPr lang="en-US" sz="2800" dirty="0">
                <a:latin typeface="Arial Black" pitchFamily="34" charset="0"/>
                <a:cs typeface="Times New Roman" charset="0"/>
              </a:rPr>
              <a:t>Immoral to rule people against 	their will.</a:t>
            </a:r>
          </a:p>
          <a:p>
            <a:pPr eaLnBrk="1" hangingPunct="1">
              <a:spcBef>
                <a:spcPct val="50000"/>
              </a:spcBef>
            </a:pPr>
            <a:r>
              <a:rPr lang="en-US" sz="2800" dirty="0">
                <a:latin typeface="Arial Black" pitchFamily="34" charset="0"/>
                <a:cs typeface="Times New Roman" charset="0"/>
              </a:rPr>
              <a:t>2. Hypocritical to help people by 	hurting them.</a:t>
            </a:r>
          </a:p>
          <a:p>
            <a:pPr eaLnBrk="1" hangingPunct="1">
              <a:spcBef>
                <a:spcPct val="50000"/>
              </a:spcBef>
            </a:pPr>
            <a:r>
              <a:rPr lang="en-US" sz="2800" dirty="0">
                <a:latin typeface="Arial Black" pitchFamily="34" charset="0"/>
                <a:cs typeface="Times New Roman" charset="0"/>
              </a:rPr>
              <a:t>3. Cost too much money to get and 	defend.</a:t>
            </a:r>
          </a:p>
          <a:p>
            <a:pPr eaLnBrk="1" hangingPunct="1">
              <a:spcBef>
                <a:spcPct val="50000"/>
              </a:spcBef>
            </a:pPr>
            <a:r>
              <a:rPr lang="en-US" sz="2800" dirty="0">
                <a:latin typeface="Arial Black" pitchFamily="34" charset="0"/>
                <a:cs typeface="Times New Roman" charset="0"/>
              </a:rPr>
              <a:t>4</a:t>
            </a:r>
            <a:r>
              <a:rPr lang="en-US" sz="2800" dirty="0" smtClean="0">
                <a:latin typeface="Arial Black" pitchFamily="34" charset="0"/>
                <a:cs typeface="Times New Roman" charset="0"/>
              </a:rPr>
              <a:t>. Wrong </a:t>
            </a:r>
            <a:r>
              <a:rPr lang="en-US" sz="2800" dirty="0">
                <a:latin typeface="Arial Black" pitchFamily="34" charset="0"/>
                <a:cs typeface="Times New Roman" charset="0"/>
              </a:rPr>
              <a:t>to force civilization on 	people.</a:t>
            </a:r>
          </a:p>
          <a:p>
            <a:pPr eaLnBrk="1" hangingPunct="1">
              <a:spcBef>
                <a:spcPct val="50000"/>
              </a:spcBef>
            </a:pPr>
            <a:r>
              <a:rPr lang="en-US" sz="2800" dirty="0">
                <a:latin typeface="Arial Black" pitchFamily="34" charset="0"/>
                <a:cs typeface="Times New Roman" charset="0"/>
              </a:rPr>
              <a:t>5. Make more enemies than friends.</a:t>
            </a:r>
          </a:p>
          <a:p>
            <a:pPr eaLnBrk="1" hangingPunct="1">
              <a:spcBef>
                <a:spcPct val="50000"/>
              </a:spcBef>
            </a:pPr>
            <a:endParaRPr lang="en-US" sz="2800" dirty="0">
              <a:latin typeface="Arial Black" pitchFamily="34" charset="0"/>
            </a:endParaRPr>
          </a:p>
        </p:txBody>
      </p:sp>
    </p:spTree>
    <p:extLst>
      <p:ext uri="{BB962C8B-B14F-4D97-AF65-F5344CB8AC3E}">
        <p14:creationId xmlns:p14="http://schemas.microsoft.com/office/powerpoint/2010/main" val="2656767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WordArt 3"/>
          <p:cNvSpPr>
            <a:spLocks noChangeArrowheads="1" noChangeShapeType="1" noTextEdit="1"/>
          </p:cNvSpPr>
          <p:nvPr/>
        </p:nvSpPr>
        <p:spPr bwMode="auto">
          <a:xfrm>
            <a:off x="152400" y="1417637"/>
            <a:ext cx="8458200" cy="990600"/>
          </a:xfrm>
          <a:prstGeom prst="rect">
            <a:avLst/>
          </a:prstGeom>
        </p:spPr>
        <p:txBody>
          <a:bodyPr wrap="none" fromWordArt="1">
            <a:prstTxWarp prst="textWave1">
              <a:avLst>
                <a:gd name="adj1" fmla="val 13005"/>
                <a:gd name="adj2" fmla="val 0"/>
              </a:avLst>
            </a:prstTxWarp>
          </a:bodyPr>
          <a:lstStyle/>
          <a:p>
            <a:pPr algn="ctr" fontAlgn="base">
              <a:spcBef>
                <a:spcPct val="0"/>
              </a:spcBef>
              <a:spcAft>
                <a:spcPct val="0"/>
              </a:spcAft>
            </a:pPr>
            <a:r>
              <a:rPr lang="en-US" sz="3600" kern="10" dirty="0">
                <a:ln w="9525">
                  <a:solidFill>
                    <a:srgbClr val="AA947E"/>
                  </a:solidFill>
                  <a:round/>
                  <a:headEnd/>
                  <a:tailEnd/>
                </a:ln>
                <a:solidFill>
                  <a:srgbClr val="463634"/>
                </a:solidFill>
                <a:latin typeface="Arial Black"/>
              </a:rPr>
              <a:t>Russo-Japanese War</a:t>
            </a:r>
          </a:p>
        </p:txBody>
      </p:sp>
      <p:sp>
        <p:nvSpPr>
          <p:cNvPr id="16388" name="Text Box 4"/>
          <p:cNvSpPr txBox="1">
            <a:spLocks noChangeArrowheads="1"/>
          </p:cNvSpPr>
          <p:nvPr/>
        </p:nvSpPr>
        <p:spPr bwMode="auto">
          <a:xfrm>
            <a:off x="152400" y="2408237"/>
            <a:ext cx="7010400" cy="364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charset="0"/>
              </a:defRPr>
            </a:lvl1pPr>
            <a:lvl2pPr marL="914400" indent="-45720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fontAlgn="base" hangingPunct="1">
              <a:spcBef>
                <a:spcPct val="50000"/>
              </a:spcBef>
              <a:spcAft>
                <a:spcPct val="0"/>
              </a:spcAft>
              <a:buFontTx/>
              <a:buChar char="•"/>
            </a:pPr>
            <a:r>
              <a:rPr lang="en-US" sz="2200" dirty="0">
                <a:solidFill>
                  <a:srgbClr val="463634"/>
                </a:solidFill>
                <a:latin typeface="Arial Black" pitchFamily="34" charset="0"/>
              </a:rPr>
              <a:t>Japan and Russia were fighting over Korea and Manchuria, China</a:t>
            </a:r>
          </a:p>
          <a:p>
            <a:pPr eaLnBrk="1" fontAlgn="base" hangingPunct="1">
              <a:spcBef>
                <a:spcPct val="50000"/>
              </a:spcBef>
              <a:spcAft>
                <a:spcPct val="0"/>
              </a:spcAft>
              <a:buFontTx/>
              <a:buChar char="•"/>
            </a:pPr>
            <a:r>
              <a:rPr lang="en-US" sz="2200" dirty="0" smtClean="0">
                <a:solidFill>
                  <a:srgbClr val="463634"/>
                </a:solidFill>
                <a:latin typeface="Arial Black" pitchFamily="34" charset="0"/>
              </a:rPr>
              <a:t>President </a:t>
            </a:r>
            <a:r>
              <a:rPr lang="en-US" sz="2200" dirty="0">
                <a:solidFill>
                  <a:srgbClr val="463634"/>
                </a:solidFill>
                <a:latin typeface="Arial Black" pitchFamily="34" charset="0"/>
              </a:rPr>
              <a:t>T. Roosevelt negotiated a peace treaty for two reasons:</a:t>
            </a:r>
          </a:p>
          <a:p>
            <a:pPr lvl="1" eaLnBrk="1" fontAlgn="base" hangingPunct="1">
              <a:spcBef>
                <a:spcPct val="50000"/>
              </a:spcBef>
              <a:spcAft>
                <a:spcPct val="0"/>
              </a:spcAft>
              <a:buFontTx/>
              <a:buChar char="•"/>
            </a:pPr>
            <a:r>
              <a:rPr lang="en-US" sz="2200" dirty="0">
                <a:solidFill>
                  <a:srgbClr val="463634"/>
                </a:solidFill>
                <a:latin typeface="Arial Black" pitchFamily="34" charset="0"/>
              </a:rPr>
              <a:t>1 – he wanted Russia and Japan to uphold the Open door Policy</a:t>
            </a:r>
          </a:p>
          <a:p>
            <a:pPr lvl="1" eaLnBrk="1" fontAlgn="base" hangingPunct="1">
              <a:spcBef>
                <a:spcPct val="50000"/>
              </a:spcBef>
              <a:spcAft>
                <a:spcPct val="0"/>
              </a:spcAft>
              <a:buFontTx/>
              <a:buChar char="•"/>
            </a:pPr>
            <a:r>
              <a:rPr lang="en-US" sz="2200" dirty="0">
                <a:solidFill>
                  <a:srgbClr val="463634"/>
                </a:solidFill>
                <a:latin typeface="Arial Black" pitchFamily="34" charset="0"/>
              </a:rPr>
              <a:t>2 – he feared that Japan would grow too strong and threaten America in the Pacific</a:t>
            </a:r>
          </a:p>
        </p:txBody>
      </p:sp>
      <p:sp>
        <p:nvSpPr>
          <p:cNvPr id="2" name="TextBox 1"/>
          <p:cNvSpPr txBox="1"/>
          <p:nvPr/>
        </p:nvSpPr>
        <p:spPr>
          <a:xfrm>
            <a:off x="381000" y="152400"/>
            <a:ext cx="8382000" cy="923330"/>
          </a:xfrm>
          <a:prstGeom prst="rect">
            <a:avLst/>
          </a:prstGeom>
          <a:noFill/>
        </p:spPr>
        <p:txBody>
          <a:bodyPr wrap="square" rtlCol="0">
            <a:spAutoFit/>
          </a:bodyPr>
          <a:lstStyle/>
          <a:p>
            <a:r>
              <a:rPr lang="en-US" sz="5400" dirty="0" smtClean="0"/>
              <a:t>Foreign involvement in Asia:</a:t>
            </a:r>
            <a:endParaRPr lang="en-US" sz="5400" dirty="0"/>
          </a:p>
        </p:txBody>
      </p:sp>
    </p:spTree>
    <p:extLst>
      <p:ext uri="{BB962C8B-B14F-4D97-AF65-F5344CB8AC3E}">
        <p14:creationId xmlns:p14="http://schemas.microsoft.com/office/powerpoint/2010/main" val="288618174"/>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ppt_x"/>
                                          </p:val>
                                        </p:tav>
                                        <p:tav tm="100000">
                                          <p:val>
                                            <p:strVal val="#ppt_x"/>
                                          </p:val>
                                        </p:tav>
                                      </p:tavLst>
                                    </p:anim>
                                    <p:anim calcmode="lin" valueType="num">
                                      <p:cBhvr additive="base">
                                        <p:cTn id="8" dur="500" fill="hold"/>
                                        <p:tgtEl>
                                          <p:spTgt spid="1638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6388">
                                            <p:txEl>
                                              <p:pRg st="0" end="0"/>
                                            </p:txEl>
                                          </p:spTgt>
                                        </p:tgtEl>
                                        <p:attrNameLst>
                                          <p:attrName>style.visibility</p:attrName>
                                        </p:attrNameLst>
                                      </p:cBhvr>
                                      <p:to>
                                        <p:strVal val="visible"/>
                                      </p:to>
                                    </p:set>
                                    <p:anim calcmode="lin" valueType="num">
                                      <p:cBhvr additive="base">
                                        <p:cTn id="13" dur="500" fill="hold"/>
                                        <p:tgtEl>
                                          <p:spTgt spid="16388">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3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6388">
                                            <p:txEl>
                                              <p:pRg st="1" end="1"/>
                                            </p:txEl>
                                          </p:spTgt>
                                        </p:tgtEl>
                                        <p:attrNameLst>
                                          <p:attrName>style.visibility</p:attrName>
                                        </p:attrNameLst>
                                      </p:cBhvr>
                                      <p:to>
                                        <p:strVal val="visible"/>
                                      </p:to>
                                    </p:set>
                                    <p:anim calcmode="lin" valueType="num">
                                      <p:cBhvr additive="base">
                                        <p:cTn id="19" dur="500" fill="hold"/>
                                        <p:tgtEl>
                                          <p:spTgt spid="16388">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388">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0"/>
                                  </p:stCondLst>
                                  <p:childTnLst>
                                    <p:set>
                                      <p:cBhvr>
                                        <p:cTn id="22" dur="1" fill="hold">
                                          <p:stCondLst>
                                            <p:cond delay="0"/>
                                          </p:stCondLst>
                                        </p:cTn>
                                        <p:tgtEl>
                                          <p:spTgt spid="16388">
                                            <p:txEl>
                                              <p:pRg st="2" end="2"/>
                                            </p:txEl>
                                          </p:spTgt>
                                        </p:tgtEl>
                                        <p:attrNameLst>
                                          <p:attrName>style.visibility</p:attrName>
                                        </p:attrNameLst>
                                      </p:cBhvr>
                                      <p:to>
                                        <p:strVal val="visible"/>
                                      </p:to>
                                    </p:set>
                                    <p:anim calcmode="lin" valueType="num">
                                      <p:cBhvr additive="base">
                                        <p:cTn id="23" dur="500" fill="hold"/>
                                        <p:tgtEl>
                                          <p:spTgt spid="16388">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6388">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0"/>
                                  </p:stCondLst>
                                  <p:childTnLst>
                                    <p:set>
                                      <p:cBhvr>
                                        <p:cTn id="26" dur="1" fill="hold">
                                          <p:stCondLst>
                                            <p:cond delay="0"/>
                                          </p:stCondLst>
                                        </p:cTn>
                                        <p:tgtEl>
                                          <p:spTgt spid="16388">
                                            <p:txEl>
                                              <p:pRg st="3" end="3"/>
                                            </p:txEl>
                                          </p:spTgt>
                                        </p:tgtEl>
                                        <p:attrNameLst>
                                          <p:attrName>style.visibility</p:attrName>
                                        </p:attrNameLst>
                                      </p:cBhvr>
                                      <p:to>
                                        <p:strVal val="visible"/>
                                      </p:to>
                                    </p:set>
                                    <p:anim calcmode="lin" valueType="num">
                                      <p:cBhvr additive="base">
                                        <p:cTn id="27" dur="500" fill="hold"/>
                                        <p:tgtEl>
                                          <p:spTgt spid="16388">
                                            <p:txEl>
                                              <p:pRg st="3" end="3"/>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638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8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04800" y="609600"/>
            <a:ext cx="8458200" cy="1143000"/>
          </a:xfrm>
        </p:spPr>
        <p:txBody>
          <a:bodyPr/>
          <a:lstStyle/>
          <a:p>
            <a:r>
              <a:rPr lang="en-US" sz="4000" dirty="0">
                <a:latin typeface="Arial Black" pitchFamily="34" charset="0"/>
              </a:rPr>
              <a:t/>
            </a:r>
            <a:br>
              <a:rPr lang="en-US" sz="4000" dirty="0">
                <a:latin typeface="Arial Black" pitchFamily="34" charset="0"/>
              </a:rPr>
            </a:br>
            <a:endParaRPr lang="en-US" sz="4000" dirty="0">
              <a:latin typeface="Arial Black" pitchFamily="34" charset="0"/>
            </a:endParaRPr>
          </a:p>
        </p:txBody>
      </p:sp>
      <p:sp>
        <p:nvSpPr>
          <p:cNvPr id="2052" name="Text Box 4"/>
          <p:cNvSpPr txBox="1">
            <a:spLocks noChangeArrowheads="1"/>
          </p:cNvSpPr>
          <p:nvPr/>
        </p:nvSpPr>
        <p:spPr bwMode="auto">
          <a:xfrm>
            <a:off x="-38100" y="2228671"/>
            <a:ext cx="9144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latin typeface="Arial Black" pitchFamily="34" charset="0"/>
              </a:rPr>
              <a:t>Roosevelt Corollary – </a:t>
            </a:r>
            <a:r>
              <a:rPr lang="en-US" dirty="0" smtClean="0">
                <a:latin typeface="Arial Black" pitchFamily="34" charset="0"/>
              </a:rPr>
              <a:t>America will </a:t>
            </a:r>
            <a:r>
              <a:rPr lang="en-US" dirty="0">
                <a:latin typeface="Arial Black" pitchFamily="34" charset="0"/>
              </a:rPr>
              <a:t>react to anything in the </a:t>
            </a:r>
            <a:r>
              <a:rPr lang="en-US" dirty="0" smtClean="0">
                <a:latin typeface="Arial Black" pitchFamily="34" charset="0"/>
              </a:rPr>
              <a:t>world, specifically central and South America, that </a:t>
            </a:r>
            <a:r>
              <a:rPr lang="en-US" dirty="0">
                <a:latin typeface="Arial Black" pitchFamily="34" charset="0"/>
              </a:rPr>
              <a:t>threatens its interests.</a:t>
            </a:r>
          </a:p>
        </p:txBody>
      </p:sp>
      <p:sp>
        <p:nvSpPr>
          <p:cNvPr id="2053" name="Text Box 5"/>
          <p:cNvSpPr txBox="1">
            <a:spLocks noChangeArrowheads="1"/>
          </p:cNvSpPr>
          <p:nvPr/>
        </p:nvSpPr>
        <p:spPr bwMode="auto">
          <a:xfrm>
            <a:off x="169164" y="3657600"/>
            <a:ext cx="8763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t> </a:t>
            </a:r>
            <a:r>
              <a:rPr lang="en-US" dirty="0">
                <a:latin typeface="Arial Black" pitchFamily="34" charset="0"/>
              </a:rPr>
              <a:t>Big Stick Diplomacy – “Walk softly, but carry a big stick.”</a:t>
            </a:r>
          </a:p>
        </p:txBody>
      </p:sp>
      <p:sp>
        <p:nvSpPr>
          <p:cNvPr id="2" name="TextBox 1"/>
          <p:cNvSpPr txBox="1"/>
          <p:nvPr/>
        </p:nvSpPr>
        <p:spPr>
          <a:xfrm>
            <a:off x="457200" y="381000"/>
            <a:ext cx="184731" cy="369332"/>
          </a:xfrm>
          <a:prstGeom prst="rect">
            <a:avLst/>
          </a:prstGeom>
          <a:noFill/>
        </p:spPr>
        <p:txBody>
          <a:bodyPr wrap="none" rtlCol="0">
            <a:spAutoFit/>
          </a:bodyPr>
          <a:lstStyle/>
          <a:p>
            <a:endParaRPr lang="en-US" dirty="0"/>
          </a:p>
        </p:txBody>
      </p:sp>
      <p:sp>
        <p:nvSpPr>
          <p:cNvPr id="3" name="TextBox 2"/>
          <p:cNvSpPr txBox="1"/>
          <p:nvPr/>
        </p:nvSpPr>
        <p:spPr>
          <a:xfrm>
            <a:off x="304800" y="228600"/>
            <a:ext cx="8458200" cy="1754326"/>
          </a:xfrm>
          <a:prstGeom prst="rect">
            <a:avLst/>
          </a:prstGeom>
          <a:noFill/>
        </p:spPr>
        <p:txBody>
          <a:bodyPr wrap="square" rtlCol="0">
            <a:spAutoFit/>
          </a:bodyPr>
          <a:lstStyle/>
          <a:p>
            <a:pPr lvl="0"/>
            <a:r>
              <a:rPr lang="en-US" sz="5400" dirty="0">
                <a:solidFill>
                  <a:srgbClr val="463634"/>
                </a:solidFill>
              </a:rPr>
              <a:t>Foreign involvement </a:t>
            </a:r>
            <a:r>
              <a:rPr lang="en-US" sz="5400" dirty="0" smtClean="0">
                <a:solidFill>
                  <a:srgbClr val="463634"/>
                </a:solidFill>
              </a:rPr>
              <a:t>in Latin America:</a:t>
            </a:r>
            <a:endParaRPr lang="en-US" sz="5400" dirty="0">
              <a:solidFill>
                <a:srgbClr val="463634"/>
              </a:solidFill>
            </a:endParaRPr>
          </a:p>
        </p:txBody>
      </p:sp>
    </p:spTree>
    <p:extLst>
      <p:ext uri="{BB962C8B-B14F-4D97-AF65-F5344CB8AC3E}">
        <p14:creationId xmlns:p14="http://schemas.microsoft.com/office/powerpoint/2010/main" val="3089142877"/>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0-#ppt_w/2"/>
                                          </p:val>
                                        </p:tav>
                                        <p:tav tm="100000">
                                          <p:val>
                                            <p:strVal val="#ppt_x"/>
                                          </p:val>
                                        </p:tav>
                                      </p:tavLst>
                                    </p:anim>
                                    <p:anim calcmode="lin" valueType="num">
                                      <p:cBhvr additive="base">
                                        <p:cTn id="8"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2"/>
                                        </p:tgtEl>
                                        <p:attrNameLst>
                                          <p:attrName>style.visibility</p:attrName>
                                        </p:attrNameLst>
                                      </p:cBhvr>
                                      <p:to>
                                        <p:strVal val="visible"/>
                                      </p:to>
                                    </p:set>
                                    <p:anim calcmode="lin" valueType="num">
                                      <p:cBhvr additive="base">
                                        <p:cTn id="13" dur="500" fill="hold"/>
                                        <p:tgtEl>
                                          <p:spTgt spid="2052"/>
                                        </p:tgtEl>
                                        <p:attrNameLst>
                                          <p:attrName>ppt_x</p:attrName>
                                        </p:attrNameLst>
                                      </p:cBhvr>
                                      <p:tavLst>
                                        <p:tav tm="0">
                                          <p:val>
                                            <p:strVal val="0-#ppt_w/2"/>
                                          </p:val>
                                        </p:tav>
                                        <p:tav tm="100000">
                                          <p:val>
                                            <p:strVal val="#ppt_x"/>
                                          </p:val>
                                        </p:tav>
                                      </p:tavLst>
                                    </p:anim>
                                    <p:anim calcmode="lin" valueType="num">
                                      <p:cBhvr additive="base">
                                        <p:cTn id="14" dur="500" fill="hold"/>
                                        <p:tgtEl>
                                          <p:spTgt spid="205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53"/>
                                        </p:tgtEl>
                                        <p:attrNameLst>
                                          <p:attrName>style.visibility</p:attrName>
                                        </p:attrNameLst>
                                      </p:cBhvr>
                                      <p:to>
                                        <p:strVal val="visible"/>
                                      </p:to>
                                    </p:set>
                                    <p:anim calcmode="lin" valueType="num">
                                      <p:cBhvr additive="base">
                                        <p:cTn id="19" dur="500" fill="hold"/>
                                        <p:tgtEl>
                                          <p:spTgt spid="2053"/>
                                        </p:tgtEl>
                                        <p:attrNameLst>
                                          <p:attrName>ppt_x</p:attrName>
                                        </p:attrNameLst>
                                      </p:cBhvr>
                                      <p:tavLst>
                                        <p:tav tm="0">
                                          <p:val>
                                            <p:strVal val="0-#ppt_w/2"/>
                                          </p:val>
                                        </p:tav>
                                        <p:tav tm="100000">
                                          <p:val>
                                            <p:strVal val="#ppt_x"/>
                                          </p:val>
                                        </p:tav>
                                      </p:tavLst>
                                    </p:anim>
                                    <p:anim calcmode="lin" valueType="num">
                                      <p:cBhvr additive="base">
                                        <p:cTn id="20" dur="500" fill="hold"/>
                                        <p:tgtEl>
                                          <p:spTgt spid="20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2" grpId="0" autoUpdateAnimBg="0"/>
      <p:bldP spid="205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rgbClr val="CCCCFF"/>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304800"/>
            <a:ext cx="8458200" cy="1143000"/>
          </a:xfrm>
        </p:spPr>
        <p:txBody>
          <a:bodyPr/>
          <a:lstStyle/>
          <a:p>
            <a:pPr eaLnBrk="1" hangingPunct="1"/>
            <a:endParaRPr lang="en-US" sz="4800" dirty="0" smtClean="0">
              <a:latin typeface="Arial Black" pitchFamily="34" charset="0"/>
            </a:endParaRPr>
          </a:p>
        </p:txBody>
      </p:sp>
      <p:pic>
        <p:nvPicPr>
          <p:cNvPr id="3076" name="Picture 4" descr="H:\My Pictures\worl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748" y="609600"/>
            <a:ext cx="8559164"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32195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076"/>
                                        </p:tgtEl>
                                        <p:attrNameLst>
                                          <p:attrName>style.visibility</p:attrName>
                                        </p:attrNameLst>
                                      </p:cBhvr>
                                      <p:to>
                                        <p:strVal val="visible"/>
                                      </p:to>
                                    </p:set>
                                    <p:anim calcmode="lin" valueType="num">
                                      <p:cBhvr additive="base">
                                        <p:cTn id="13" dur="500" fill="hold"/>
                                        <p:tgtEl>
                                          <p:spTgt spid="3076"/>
                                        </p:tgtEl>
                                        <p:attrNameLst>
                                          <p:attrName>ppt_x</p:attrName>
                                        </p:attrNameLst>
                                      </p:cBhvr>
                                      <p:tavLst>
                                        <p:tav tm="0">
                                          <p:val>
                                            <p:strVal val="0-#ppt_w/2"/>
                                          </p:val>
                                        </p:tav>
                                        <p:tav tm="100000">
                                          <p:val>
                                            <p:strVal val="#ppt_x"/>
                                          </p:val>
                                        </p:tav>
                                      </p:tavLst>
                                    </p:anim>
                                    <p:anim calcmode="lin" valueType="num">
                                      <p:cBhvr additive="base">
                                        <p:cTn id="14" dur="500" fill="hold"/>
                                        <p:tgtEl>
                                          <p:spTgt spid="30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778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04800" y="609600"/>
            <a:ext cx="8458200" cy="1143000"/>
          </a:xfrm>
        </p:spPr>
        <p:txBody>
          <a:bodyPr/>
          <a:lstStyle/>
          <a:p>
            <a:r>
              <a:rPr lang="en-US" sz="4000" dirty="0">
                <a:latin typeface="Arial Black" pitchFamily="34" charset="0"/>
              </a:rPr>
              <a:t/>
            </a:r>
            <a:br>
              <a:rPr lang="en-US" sz="4000" dirty="0">
                <a:latin typeface="Arial Black" pitchFamily="34" charset="0"/>
              </a:rPr>
            </a:br>
            <a:endParaRPr lang="en-US" sz="4000" dirty="0">
              <a:latin typeface="Arial Black" pitchFamily="34" charset="0"/>
            </a:endParaRPr>
          </a:p>
        </p:txBody>
      </p:sp>
      <p:sp>
        <p:nvSpPr>
          <p:cNvPr id="2053" name="Text Box 5"/>
          <p:cNvSpPr txBox="1">
            <a:spLocks noChangeArrowheads="1"/>
          </p:cNvSpPr>
          <p:nvPr/>
        </p:nvSpPr>
        <p:spPr bwMode="auto">
          <a:xfrm>
            <a:off x="169164" y="3657600"/>
            <a:ext cx="8763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solidFill>
                  <a:srgbClr val="463634"/>
                </a:solidFill>
              </a:rPr>
              <a:t> </a:t>
            </a:r>
            <a:endParaRPr lang="en-US" dirty="0">
              <a:solidFill>
                <a:srgbClr val="463634"/>
              </a:solidFill>
              <a:latin typeface="Arial Black" pitchFamily="34" charset="0"/>
            </a:endParaRPr>
          </a:p>
        </p:txBody>
      </p:sp>
      <p:sp>
        <p:nvSpPr>
          <p:cNvPr id="2" name="TextBox 1"/>
          <p:cNvSpPr txBox="1"/>
          <p:nvPr/>
        </p:nvSpPr>
        <p:spPr>
          <a:xfrm>
            <a:off x="457200" y="381000"/>
            <a:ext cx="184731" cy="369332"/>
          </a:xfrm>
          <a:prstGeom prst="rect">
            <a:avLst/>
          </a:prstGeom>
          <a:noFill/>
        </p:spPr>
        <p:txBody>
          <a:bodyPr wrap="none" rtlCol="0">
            <a:spAutoFit/>
          </a:bodyPr>
          <a:lstStyle/>
          <a:p>
            <a:endParaRPr lang="en-US" dirty="0">
              <a:solidFill>
                <a:srgbClr val="463634"/>
              </a:solidFill>
            </a:endParaRPr>
          </a:p>
        </p:txBody>
      </p:sp>
      <p:sp>
        <p:nvSpPr>
          <p:cNvPr id="3" name="TextBox 2"/>
          <p:cNvSpPr txBox="1"/>
          <p:nvPr/>
        </p:nvSpPr>
        <p:spPr>
          <a:xfrm>
            <a:off x="304800" y="228600"/>
            <a:ext cx="8458200" cy="1754326"/>
          </a:xfrm>
          <a:prstGeom prst="rect">
            <a:avLst/>
          </a:prstGeom>
          <a:noFill/>
        </p:spPr>
        <p:txBody>
          <a:bodyPr wrap="square" rtlCol="0">
            <a:spAutoFit/>
          </a:bodyPr>
          <a:lstStyle/>
          <a:p>
            <a:r>
              <a:rPr lang="en-US" sz="5400" dirty="0">
                <a:solidFill>
                  <a:srgbClr val="463634"/>
                </a:solidFill>
              </a:rPr>
              <a:t>Foreign involvement in </a:t>
            </a:r>
            <a:r>
              <a:rPr lang="en-US" sz="5400" dirty="0" smtClean="0">
                <a:solidFill>
                  <a:srgbClr val="463634"/>
                </a:solidFill>
              </a:rPr>
              <a:t>Europe:</a:t>
            </a:r>
            <a:endParaRPr lang="en-US" sz="5400" dirty="0">
              <a:solidFill>
                <a:srgbClr val="463634"/>
              </a:solidFill>
            </a:endParaRPr>
          </a:p>
        </p:txBody>
      </p:sp>
      <p:sp>
        <p:nvSpPr>
          <p:cNvPr id="4" name="TextBox 3"/>
          <p:cNvSpPr txBox="1"/>
          <p:nvPr/>
        </p:nvSpPr>
        <p:spPr>
          <a:xfrm>
            <a:off x="304800" y="2590800"/>
            <a:ext cx="8305800" cy="584775"/>
          </a:xfrm>
          <a:prstGeom prst="rect">
            <a:avLst/>
          </a:prstGeom>
          <a:noFill/>
        </p:spPr>
        <p:txBody>
          <a:bodyPr wrap="square" rtlCol="0">
            <a:spAutoFit/>
          </a:bodyPr>
          <a:lstStyle/>
          <a:p>
            <a:r>
              <a:rPr lang="en-US" sz="3200" dirty="0" smtClean="0"/>
              <a:t>Long Term Causes of World War One:</a:t>
            </a:r>
            <a:endParaRPr lang="en-US" sz="3200" dirty="0"/>
          </a:p>
        </p:txBody>
      </p:sp>
    </p:spTree>
    <p:extLst>
      <p:ext uri="{BB962C8B-B14F-4D97-AF65-F5344CB8AC3E}">
        <p14:creationId xmlns:p14="http://schemas.microsoft.com/office/powerpoint/2010/main" val="2948679916"/>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0-#ppt_w/2"/>
                                          </p:val>
                                        </p:tav>
                                        <p:tav tm="100000">
                                          <p:val>
                                            <p:strVal val="#ppt_x"/>
                                          </p:val>
                                        </p:tav>
                                      </p:tavLst>
                                    </p:anim>
                                    <p:anim calcmode="lin" valueType="num">
                                      <p:cBhvr additive="base">
                                        <p:cTn id="8"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3"/>
                                        </p:tgtEl>
                                        <p:attrNameLst>
                                          <p:attrName>style.visibility</p:attrName>
                                        </p:attrNameLst>
                                      </p:cBhvr>
                                      <p:to>
                                        <p:strVal val="visible"/>
                                      </p:to>
                                    </p:set>
                                    <p:anim calcmode="lin" valueType="num">
                                      <p:cBhvr additive="base">
                                        <p:cTn id="13" dur="500" fill="hold"/>
                                        <p:tgtEl>
                                          <p:spTgt spid="2053"/>
                                        </p:tgtEl>
                                        <p:attrNameLst>
                                          <p:attrName>ppt_x</p:attrName>
                                        </p:attrNameLst>
                                      </p:cBhvr>
                                      <p:tavLst>
                                        <p:tav tm="0">
                                          <p:val>
                                            <p:strVal val="0-#ppt_w/2"/>
                                          </p:val>
                                        </p:tav>
                                        <p:tav tm="100000">
                                          <p:val>
                                            <p:strVal val="#ppt_x"/>
                                          </p:val>
                                        </p:tav>
                                      </p:tavLst>
                                    </p:anim>
                                    <p:anim calcmode="lin" valueType="num">
                                      <p:cBhvr additive="base">
                                        <p:cTn id="14" dur="500" fill="hold"/>
                                        <p:tgtEl>
                                          <p:spTgt spid="20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7620000" cy="5447645"/>
          </a:xfrm>
          <a:prstGeom prst="rect">
            <a:avLst/>
          </a:prstGeom>
          <a:noFill/>
        </p:spPr>
        <p:txBody>
          <a:bodyPr wrap="square" rtlCol="0">
            <a:spAutoFit/>
          </a:bodyPr>
          <a:lstStyle/>
          <a:p>
            <a:r>
              <a:rPr lang="en-US" sz="2400" dirty="0" smtClean="0"/>
              <a:t>How would you characterize each of the early 20</a:t>
            </a:r>
            <a:r>
              <a:rPr lang="en-US" sz="2400" baseline="30000" dirty="0" smtClean="0"/>
              <a:t>th</a:t>
            </a:r>
            <a:r>
              <a:rPr lang="en-US" sz="2400" dirty="0" smtClean="0"/>
              <a:t> Century President’s approach towards Foreign Policy?</a:t>
            </a:r>
          </a:p>
          <a:p>
            <a:r>
              <a:rPr lang="en-US" sz="2400" dirty="0" smtClean="0"/>
              <a:t>Roosevelt</a:t>
            </a:r>
          </a:p>
          <a:p>
            <a:r>
              <a:rPr lang="en-US" sz="2400" dirty="0" smtClean="0"/>
              <a:t>Taft</a:t>
            </a:r>
          </a:p>
          <a:p>
            <a:r>
              <a:rPr lang="en-US" sz="2400" dirty="0" smtClean="0"/>
              <a:t>Wilson</a:t>
            </a:r>
          </a:p>
          <a:p>
            <a:endParaRPr lang="en-US" sz="2400" dirty="0"/>
          </a:p>
          <a:p>
            <a:r>
              <a:rPr lang="en-US" sz="2400" dirty="0" smtClean="0"/>
              <a:t>How would you compare these to America’s approach today?</a:t>
            </a:r>
          </a:p>
          <a:p>
            <a:endParaRPr lang="en-US" sz="2400" dirty="0"/>
          </a:p>
          <a:p>
            <a:endParaRPr lang="en-US" sz="2400" dirty="0" smtClean="0"/>
          </a:p>
          <a:p>
            <a:r>
              <a:rPr lang="en-US" sz="2400" dirty="0" smtClean="0"/>
              <a:t>What lessons would you say America learned about being a member of the “world’s stage” in the first 15 years of our presence there?</a:t>
            </a:r>
          </a:p>
          <a:p>
            <a:endParaRPr lang="en-US" dirty="0"/>
          </a:p>
          <a:p>
            <a:endParaRPr lang="en-US" dirty="0" smtClean="0"/>
          </a:p>
        </p:txBody>
      </p:sp>
    </p:spTree>
    <p:extLst>
      <p:ext uri="{BB962C8B-B14F-4D97-AF65-F5344CB8AC3E}">
        <p14:creationId xmlns:p14="http://schemas.microsoft.com/office/powerpoint/2010/main" val="763433849"/>
      </p:ext>
    </p:extLst>
  </p:cSld>
  <p:clrMapOvr>
    <a:masterClrMapping/>
  </p:clrMapOvr>
  <p:transition spd="slow">
    <p:blinds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akura">
  <a:themeElements>
    <a:clrScheme name="Sakura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fontScheme name="Sakur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akura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Sakura 2">
        <a:dk1>
          <a:srgbClr val="463634"/>
        </a:dk1>
        <a:lt1>
          <a:srgbClr val="FFFFCC"/>
        </a:lt1>
        <a:dk2>
          <a:srgbClr val="795241"/>
        </a:dk2>
        <a:lt2>
          <a:srgbClr val="000000"/>
        </a:lt2>
        <a:accent1>
          <a:srgbClr val="F9DBD3"/>
        </a:accent1>
        <a:accent2>
          <a:srgbClr val="DACA9C"/>
        </a:accent2>
        <a:accent3>
          <a:srgbClr val="FFFFE2"/>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Sakur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8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337</Words>
  <Application>Microsoft Office PowerPoint</Application>
  <PresentationFormat>On-screen Show (4:3)</PresentationFormat>
  <Paragraphs>70</Paragraphs>
  <Slides>20</Slides>
  <Notes>4</Notes>
  <HiddenSlides>0</HiddenSlides>
  <MMClips>0</MMClips>
  <ScaleCrop>false</ScaleCrop>
  <HeadingPairs>
    <vt:vector size="4" baseType="variant">
      <vt:variant>
        <vt:lpstr>Theme</vt:lpstr>
      </vt:variant>
      <vt:variant>
        <vt:i4>7</vt:i4>
      </vt:variant>
      <vt:variant>
        <vt:lpstr>Slide Titles</vt:lpstr>
      </vt:variant>
      <vt:variant>
        <vt:i4>20</vt:i4>
      </vt:variant>
    </vt:vector>
  </HeadingPairs>
  <TitlesOfParts>
    <vt:vector size="27" baseType="lpstr">
      <vt:lpstr>Office Theme</vt:lpstr>
      <vt:lpstr>Sakura</vt:lpstr>
      <vt:lpstr>Default Design</vt:lpstr>
      <vt:lpstr>1_Default Design</vt:lpstr>
      <vt:lpstr>2_Default Design</vt:lpstr>
      <vt:lpstr>8_Default Design</vt:lpstr>
      <vt:lpstr>9_Default Design</vt:lpstr>
      <vt:lpstr>PowerPoint Presentation</vt:lpstr>
      <vt:lpstr>Imperialism</vt:lpstr>
      <vt:lpstr>Anti-Imperialism</vt:lpstr>
      <vt:lpstr>PowerPoint Presentation</vt:lpstr>
      <vt:lpstr> </vt:lpstr>
      <vt:lpstr>PowerPoint Presentation</vt:lpstr>
      <vt:lpstr>PowerPoint Presentation</vt:lpstr>
      <vt:lpstr> </vt:lpstr>
      <vt:lpstr>PowerPoint Presentation</vt:lpstr>
      <vt:lpstr>PowerPoint Presentation</vt:lpstr>
      <vt:lpstr>“A Bloody Stalemate”</vt:lpstr>
      <vt:lpstr>PowerPoint Presentation</vt:lpstr>
      <vt:lpstr>BACKGROUND:</vt:lpstr>
      <vt:lpstr>PowerPoint Presentation</vt:lpstr>
      <vt:lpstr>Reason #1-  Death of Americans</vt:lpstr>
      <vt:lpstr>Reason #2 – Threat of attack</vt:lpstr>
      <vt:lpstr>Reason #3 – Breaking of promises</vt:lpstr>
      <vt:lpstr>REASON #4 – Good vs. Evil</vt:lpstr>
      <vt:lpstr>PowerPoint Presentation</vt:lpstr>
      <vt:lpstr>PowerPoint Presentation</vt:lpstr>
    </vt:vector>
  </TitlesOfParts>
  <Company>Central Bucks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HETRICK, THOMAS</dc:creator>
  <cp:lastModifiedBy>HETRICK, THOMAS</cp:lastModifiedBy>
  <cp:revision>7</cp:revision>
  <dcterms:created xsi:type="dcterms:W3CDTF">2012-01-17T18:29:44Z</dcterms:created>
  <dcterms:modified xsi:type="dcterms:W3CDTF">2013-01-30T18:38:10Z</dcterms:modified>
</cp:coreProperties>
</file>